
<file path=[Content_Types].xml><?xml version="1.0" encoding="utf-8"?>
<Types xmlns="http://schemas.openxmlformats.org/package/2006/content-types">
  <Default Extension="png" ContentType="image/png"/>
  <Default Extension="jpeg" ContentType="image/jpe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41"/>
  </p:handoutMasterIdLst>
  <p:sldIdLst>
    <p:sldId id="430" r:id="rId3"/>
    <p:sldId id="409" r:id="rId4"/>
    <p:sldId id="431" r:id="rId6"/>
    <p:sldId id="419" r:id="rId7"/>
    <p:sldId id="432" r:id="rId8"/>
    <p:sldId id="436" r:id="rId9"/>
    <p:sldId id="413" r:id="rId10"/>
    <p:sldId id="414" r:id="rId11"/>
    <p:sldId id="433" r:id="rId12"/>
    <p:sldId id="434" r:id="rId13"/>
    <p:sldId id="435" r:id="rId14"/>
    <p:sldId id="460" r:id="rId15"/>
    <p:sldId id="437" r:id="rId16"/>
    <p:sldId id="438" r:id="rId17"/>
    <p:sldId id="417" r:id="rId18"/>
    <p:sldId id="486" r:id="rId19"/>
    <p:sldId id="461" r:id="rId20"/>
    <p:sldId id="463" r:id="rId21"/>
    <p:sldId id="462" r:id="rId22"/>
    <p:sldId id="487" r:id="rId23"/>
    <p:sldId id="488" r:id="rId24"/>
    <p:sldId id="464" r:id="rId25"/>
    <p:sldId id="465" r:id="rId26"/>
    <p:sldId id="466" r:id="rId27"/>
    <p:sldId id="491" r:id="rId28"/>
    <p:sldId id="444" r:id="rId29"/>
    <p:sldId id="489" r:id="rId30"/>
    <p:sldId id="490" r:id="rId31"/>
    <p:sldId id="446" r:id="rId32"/>
    <p:sldId id="447" r:id="rId33"/>
    <p:sldId id="448" r:id="rId34"/>
    <p:sldId id="492" r:id="rId35"/>
    <p:sldId id="449" r:id="rId36"/>
    <p:sldId id="450" r:id="rId37"/>
    <p:sldId id="451" r:id="rId38"/>
    <p:sldId id="418" r:id="rId39"/>
    <p:sldId id="423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98" y="96"/>
      </p:cViewPr>
      <p:guideLst>
        <p:guide orient="horz" pos="215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handoutMaster" Target="handoutMasters/handoutMaster1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jpe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这节课，我们一起走进湖南博物馆青铜器展厅，参观《东方既白</a:t>
            </a:r>
            <a:r>
              <a:rPr lang="en-US" altLang="zh-CN"/>
              <a:t>——</a:t>
            </a:r>
            <a:r>
              <a:rPr lang="zh-CN" altLang="en-US"/>
              <a:t>春秋战国文物大联展《</a:t>
            </a:r>
            <a:endParaRPr lang="zh-CN" altLang="en-US"/>
          </a:p>
          <a:p>
            <a:r>
              <a:rPr lang="en-US" altLang="zh-CN"/>
              <a:t>“</a:t>
            </a:r>
            <a:r>
              <a:rPr lang="zh-CN" altLang="en-US"/>
              <a:t>东方既白</a:t>
            </a:r>
            <a:r>
              <a:rPr lang="en-US" altLang="zh-CN"/>
              <a:t>”</a:t>
            </a:r>
            <a:r>
              <a:rPr lang="zh-CN" altLang="en-US"/>
              <a:t>出自苏轼《前赤壁赋》，意思是指东方的天已经泛出白色曙光。展览以此为题目。希望通过政治大变革，生产大发展，思想大迸发，技术大创新四个方面。用</a:t>
            </a:r>
            <a:r>
              <a:rPr lang="en-US" altLang="zh-CN"/>
              <a:t>240</a:t>
            </a:r>
            <a:r>
              <a:rPr lang="zh-CN" altLang="en-US"/>
              <a:t>件</a:t>
            </a:r>
            <a:r>
              <a:rPr lang="en-US" altLang="zh-CN"/>
              <a:t>/</a:t>
            </a:r>
            <a:r>
              <a:rPr lang="zh-CN" altLang="en-US"/>
              <a:t>套珍贵文物解读八方风雨的政治格局和异彩纷呈的文化现象，再新生机中探寻中华文明的奠基时代。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公元前</a:t>
            </a:r>
            <a:r>
              <a:rPr lang="en-US" altLang="zh-CN"/>
              <a:t>1046</a:t>
            </a:r>
            <a:r>
              <a:rPr lang="zh-CN" altLang="en-US"/>
              <a:t>年，武王建立西周。</a:t>
            </a:r>
            <a:endParaRPr lang="zh-CN" altLang="en-US"/>
          </a:p>
          <a:p>
            <a:r>
              <a:rPr lang="zh-CN" altLang="en-US"/>
              <a:t>公元前</a:t>
            </a:r>
            <a:r>
              <a:rPr lang="en-US" altLang="zh-CN"/>
              <a:t>770</a:t>
            </a:r>
            <a:r>
              <a:rPr lang="zh-CN" altLang="en-US"/>
              <a:t>年，平王东迁洛阳，史称东周。东周又分为春秋和战国两个时期，跨越</a:t>
            </a:r>
            <a:r>
              <a:rPr lang="en-US" altLang="zh-CN"/>
              <a:t>500</a:t>
            </a:r>
            <a:r>
              <a:rPr lang="zh-CN" altLang="en-US"/>
              <a:t>余年。春秋从公元前</a:t>
            </a:r>
            <a:r>
              <a:rPr lang="en-US" altLang="zh-CN"/>
              <a:t>770</a:t>
            </a:r>
            <a:r>
              <a:rPr lang="zh-CN" altLang="en-US"/>
              <a:t>年到公元前</a:t>
            </a:r>
            <a:r>
              <a:rPr lang="en-US" altLang="zh-CN"/>
              <a:t>476</a:t>
            </a:r>
            <a:r>
              <a:rPr lang="zh-CN" altLang="en-US"/>
              <a:t>年，战国从公元前</a:t>
            </a:r>
            <a:r>
              <a:rPr lang="en-US" altLang="zh-CN"/>
              <a:t>475</a:t>
            </a:r>
            <a:r>
              <a:rPr lang="zh-CN" altLang="en-US"/>
              <a:t>年到公元前</a:t>
            </a:r>
            <a:r>
              <a:rPr lang="en-US" altLang="zh-CN"/>
              <a:t>221</a:t>
            </a:r>
            <a:r>
              <a:rPr lang="zh-CN" altLang="en-US"/>
              <a:t>年。秦随后统一六国，结束了分崩离析的社会格局。</a:t>
            </a:r>
            <a:endParaRPr lang="zh-CN" altLang="en-US"/>
          </a:p>
          <a:p>
            <a:r>
              <a:rPr lang="zh-CN" altLang="en-US"/>
              <a:t>接下来让我们一起走进这段历史。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一面是浮雕繁缛蟠虺纹，雕刻工整精细，具有楚文化特征；另一面是阴刻简化蟠虺纹，刻工简单，转角方折，具有秦文化特征。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r>
              <a:rPr lang="zh-CN" altLang="en-US"/>
              <a:t>“秦地出土楚式铜敦”，就是“楚器秦用”的一个例证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虎鸷互搏銎内戈 </a:t>
            </a:r>
            <a:r>
              <a:rPr lang="en-US" altLang="zh-CN">
                <a:sym typeface="+mn-ea"/>
              </a:rPr>
              <a:t>1988</a:t>
            </a:r>
            <a:r>
              <a:rPr lang="zh-CN" altLang="en-US">
                <a:sym typeface="+mn-ea"/>
              </a:rPr>
              <a:t>年出自山西太原金胜村 赵卿墓</a:t>
            </a:r>
            <a:endParaRPr lang="zh-CN" altLang="en-US"/>
          </a:p>
          <a:p>
            <a:r>
              <a:rPr lang="zh-CN" altLang="en-US">
                <a:sym typeface="+mn-ea"/>
              </a:rPr>
              <a:t>此戈 援部 透 搂精美花纹</a:t>
            </a:r>
            <a:endParaRPr lang="zh-CN" altLang="en-US"/>
          </a:p>
          <a:p>
            <a:r>
              <a:rPr lang="zh-CN" altLang="en-US">
                <a:sym typeface="+mn-ea"/>
              </a:rPr>
              <a:t>雕刻了猛虎与鸷鸟激烈搏击 的情形 彰显繁丽精美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春秋时期，大多数诸侯国图腾为玄鸟</a:t>
            </a:r>
            <a:endParaRPr lang="zh-CN" altLang="en-US"/>
          </a:p>
          <a:p>
            <a:r>
              <a:rPr lang="zh-CN" altLang="en-US">
                <a:sym typeface="+mn-ea"/>
              </a:rPr>
              <a:t>玄鸟是晋国的一只凶猛鸷鸟，而虎是草原民族的图腾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这反映出晋国与草原民族文化的交融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（牛耕出现以前，中原地区耕种是用脚把耒耜踩进土里，再拔出来，这样翻起一块土）。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春秋战国时，各诸侯国普遍使用铁制农具，加快了农田开发和精耕细作传统的形成，大大增加了农业产量。</a:t>
            </a:r>
            <a:endParaRPr lang="zh-CN" altLang="en-US"/>
          </a:p>
          <a:p>
            <a:r>
              <a:rPr lang="zh-CN" altLang="en-US"/>
              <a:t>铁器成为当时生产力发展的重要标志，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公元前</a:t>
            </a:r>
            <a:r>
              <a:rPr lang="en-US" altLang="zh-CN"/>
              <a:t>800-</a:t>
            </a:r>
            <a:r>
              <a:rPr lang="zh-CN" altLang="en-US"/>
              <a:t>前</a:t>
            </a:r>
            <a:r>
              <a:rPr lang="en-US" altLang="zh-CN"/>
              <a:t>200</a:t>
            </a:r>
            <a:r>
              <a:rPr lang="zh-CN" altLang="en-US"/>
              <a:t>年是西方的轴心时代，在东方的中国则是百家争鸣时代。</a:t>
            </a:r>
            <a:endParaRPr lang="zh-CN" altLang="en-US"/>
          </a:p>
          <a:p>
            <a:r>
              <a:rPr lang="zh-CN" altLang="en-US"/>
              <a:t>古希腊苏格拉底、柏拉图、亚里士多德，古印度释迦牟尼，中国孔子、老子、墨子、庄子等一批圣人，或联袂登场或接踵而出，群星璀璨，人类思想迎来第一次大发展。</a:t>
            </a:r>
            <a:endParaRPr lang="zh-CN" altLang="en-US"/>
          </a:p>
          <a:p>
            <a:r>
              <a:rPr lang="zh-CN" altLang="en-US"/>
              <a:t>这一时期，恰好对应中国春秋战国时期。春秋五霸，战国七雄，风起云涌中多元文化激烈碰撞，兼容并包，中华文</a:t>
            </a:r>
            <a:endParaRPr lang="zh-CN" altLang="en-US"/>
          </a:p>
          <a:p>
            <a:r>
              <a:rPr lang="zh-CN" altLang="en-US"/>
              <a:t>齐鲁文化，燕赵文化，秦晋文化荆楚文化，吴越文化，巴蜀文化，多元文化基础上</a:t>
            </a:r>
            <a:endParaRPr lang="zh-CN" altLang="en-US"/>
          </a:p>
          <a:p>
            <a:r>
              <a:rPr lang="zh-CN" altLang="en-US"/>
              <a:t>中华文化迎来第一次大融合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大国纷争中秦国崛起，公元前</a:t>
            </a:r>
            <a:r>
              <a:rPr lang="en-US" altLang="zh-CN"/>
              <a:t>221</a:t>
            </a:r>
            <a:r>
              <a:rPr lang="zh-CN" altLang="en-US"/>
              <a:t>年，秦王嬴政建立了中国历史上第一个统一的多民族王朝秦朝</a:t>
            </a:r>
            <a:endParaRPr lang="zh-CN" altLang="en-US"/>
          </a:p>
          <a:p>
            <a:r>
              <a:rPr lang="zh-CN" altLang="en-US"/>
              <a:t>书同文，车同轨，行同伦，秦朝在博采众长间用一系列巩固统一的政策弥合 不同地域间的政治、经济、文化、社会矛盾</a:t>
            </a:r>
            <a:endParaRPr lang="zh-CN" altLang="en-US"/>
          </a:p>
          <a:p>
            <a:r>
              <a:rPr lang="zh-CN" altLang="en-US"/>
              <a:t>百代皆行秦政的历史沿革中，更加包容、更具活力和创造力的汉朝 于 公元前</a:t>
            </a:r>
            <a:r>
              <a:rPr lang="en-US" altLang="zh-CN"/>
              <a:t>202</a:t>
            </a:r>
            <a:r>
              <a:rPr lang="zh-CN" altLang="en-US"/>
              <a:t>年开始，经过</a:t>
            </a:r>
            <a:endParaRPr lang="zh-CN" altLang="en-US"/>
          </a:p>
          <a:p>
            <a:r>
              <a:rPr lang="zh-CN" altLang="en-US"/>
              <a:t>文景之治、汉武盛世、昭宣中兴，光武中兴、明章之治、、永元之隆</a:t>
            </a:r>
            <a:endParaRPr lang="zh-CN" altLang="en-US"/>
          </a:p>
          <a:p>
            <a:r>
              <a:rPr lang="zh-CN" altLang="en-US"/>
              <a:t>东西两汉绵延</a:t>
            </a:r>
            <a:r>
              <a:rPr lang="en-US" altLang="zh-CN"/>
              <a:t>400</a:t>
            </a:r>
            <a:r>
              <a:rPr lang="zh-CN" altLang="en-US"/>
              <a:t>年，奠定了多元一统汉民族的稳固基业，为华夏民族优秀文化基因的传承和发展奠定了坚实基础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从春秋战国到秦汉，从公元前</a:t>
            </a:r>
            <a:r>
              <a:rPr lang="en-US" altLang="zh-CN"/>
              <a:t>770</a:t>
            </a:r>
            <a:r>
              <a:rPr lang="zh-CN" altLang="en-US"/>
              <a:t>年到公元</a:t>
            </a:r>
            <a:r>
              <a:rPr lang="en-US" altLang="zh-CN"/>
              <a:t>220</a:t>
            </a:r>
            <a:r>
              <a:rPr lang="zh-CN" altLang="en-US"/>
              <a:t>年，伴随着气吞八荒的改革，风起云涌的思辨、百花齐放的创新</a:t>
            </a:r>
            <a:endParaRPr lang="zh-CN" altLang="en-US"/>
          </a:p>
          <a:p>
            <a:r>
              <a:rPr lang="zh-CN" altLang="en-US"/>
              <a:t>中华民族用</a:t>
            </a:r>
            <a:r>
              <a:rPr lang="en-US" altLang="zh-CN"/>
              <a:t>1000</a:t>
            </a:r>
            <a:r>
              <a:rPr lang="zh-CN" altLang="en-US"/>
              <a:t>年时间，完成政治、经济、文化、社会的全面蜕变，奠定了其后绵延至今</a:t>
            </a:r>
            <a:r>
              <a:rPr lang="en-US" altLang="zh-CN"/>
              <a:t>2000</a:t>
            </a:r>
            <a:r>
              <a:rPr lang="zh-CN" altLang="en-US"/>
              <a:t>年的中华文明传统</a:t>
            </a:r>
            <a:endParaRPr lang="zh-CN" altLang="en-US"/>
          </a:p>
          <a:p>
            <a:r>
              <a:rPr lang="zh-CN" altLang="en-US"/>
              <a:t>以史为鉴可以知兴替</a:t>
            </a:r>
            <a:endParaRPr lang="zh-CN" altLang="en-US"/>
          </a:p>
          <a:p>
            <a:r>
              <a:rPr lang="zh-CN" altLang="en-US"/>
              <a:t>从春秋战国到秦汉一中国传统文化中的多元包容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在今天构建共同体的背景下，为社会变革中面临复杂挑战的多远和包容带来启发和深思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群星璀璨，人类思想迎来一次大突破、大发展。春秋五霸，战国七雄，在硝烟滚滚、纵横捭阖中，多元文化激烈碰撞，交流融汇。从秦朝建立大一统帝国到汉朝真正实现国家强盛，中国古代社会从分散、多元走向统一、融合，海纳百川的中华文明由此奠定了基础。</a:t>
            </a:r>
            <a:endParaRPr lang="zh-CN" altLang="en-US"/>
          </a:p>
          <a:p>
            <a:r>
              <a:rPr lang="zh-CN" altLang="en-US"/>
              <a:t>道家以老子、庄子为主要代表，用</a:t>
            </a:r>
            <a:r>
              <a:rPr lang="en-US" altLang="zh-CN"/>
              <a:t>“</a:t>
            </a:r>
            <a:r>
              <a:rPr lang="zh-CN" altLang="en-US"/>
              <a:t>道</a:t>
            </a:r>
            <a:r>
              <a:rPr lang="en-US" altLang="zh-CN"/>
              <a:t>”</a:t>
            </a:r>
            <a:r>
              <a:rPr lang="zh-CN" altLang="en-US"/>
              <a:t>来探究天、地、人之间的关系，主张天人合一，无为而治</a:t>
            </a:r>
            <a:endParaRPr lang="zh-CN" altLang="en-US"/>
          </a:p>
          <a:p>
            <a:r>
              <a:rPr lang="zh-CN" altLang="en-US"/>
              <a:t>提出</a:t>
            </a:r>
            <a:r>
              <a:rPr lang="en-US" altLang="zh-CN"/>
              <a:t>“</a:t>
            </a:r>
            <a:r>
              <a:rPr lang="zh-CN" altLang="en-US"/>
              <a:t>人法地，地法天，天法道，道发自然</a:t>
            </a:r>
            <a:r>
              <a:rPr lang="en-US" altLang="zh-CN"/>
              <a:t>“</a:t>
            </a:r>
            <a:r>
              <a:rPr lang="zh-CN" altLang="en-US"/>
              <a:t>等观点。</a:t>
            </a:r>
            <a:endParaRPr lang="zh-CN" altLang="en-US"/>
          </a:p>
          <a:p>
            <a:r>
              <a:rPr lang="zh-CN" altLang="en-US"/>
              <a:t>郭店竹简《老子》论述了道的存在与运行、道与治国修身。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  <a:p>
            <a:r>
              <a:rPr lang="zh-CN" altLang="en-US"/>
              <a:t>儒家奠定了中国文化人文方面的基础，至今影响深远。</a:t>
            </a:r>
            <a:endParaRPr lang="zh-CN" altLang="en-US"/>
          </a:p>
          <a:p>
            <a:r>
              <a:rPr lang="zh-CN" altLang="en-US"/>
              <a:t>儒家提倡仁、仁爱，讲究礼仪，尊重孝道，强调道德感化，这些思想延续至今，深入人们生活的方方面面，形成中国人不同于西方人的独特思想体系。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法家创立了中国的法律基础框架，对后世的法律法规起到引领作用。</a:t>
            </a:r>
            <a:endParaRPr lang="zh-CN" altLang="en-US"/>
          </a:p>
          <a:p>
            <a:r>
              <a:rPr lang="zh-CN" altLang="en-US"/>
              <a:t>法家提倡一断于法，实行法治，依法治国观念蕴含其中，</a:t>
            </a:r>
            <a:endParaRPr lang="zh-CN" altLang="en-US"/>
          </a:p>
          <a:p>
            <a:r>
              <a:rPr lang="zh-CN" altLang="en-US"/>
              <a:t>商鞅、管仲的变法，就是推行一定的是和当时社会的制度和历史文化的法律，</a:t>
            </a:r>
            <a:endParaRPr lang="zh-CN" altLang="en-US"/>
          </a:p>
          <a:p>
            <a:r>
              <a:rPr lang="zh-CN" altLang="en-US"/>
              <a:t>秦朝形成了完整的法律制度，并经历历朝历代沿袭修改，最终定型为中国独有的法制文化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墨家提倡兼爱非攻，与建档后，我党提出的和平共处五项原则有异曲同工之处</a:t>
            </a:r>
            <a:endParaRPr lang="zh-CN" altLang="en-US"/>
          </a:p>
          <a:p>
            <a:r>
              <a:rPr lang="zh-CN" altLang="en-US"/>
              <a:t>兼爱就是博爱人的博爱不分贫富贵贱，不分你我喝他人，要爱全民，全都相爱，非攻则反对发动不正义的战争，侵略的战争。蕴含着朴素的和平思想。</a:t>
            </a:r>
            <a:endParaRPr lang="zh-CN" altLang="en-US"/>
          </a:p>
          <a:p>
            <a:r>
              <a:rPr lang="zh-CN" altLang="en-US"/>
              <a:t>强大不控制弱小，富者不欺侮贫困者，尊贵者不鄙视贫贱者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道家指明了道法自然，适应自然，顺从自然，用道来探究自然、社会、人生的关系</a:t>
            </a:r>
            <a:endParaRPr lang="zh-CN" altLang="en-US"/>
          </a:p>
          <a:p>
            <a:r>
              <a:rPr lang="zh-CN" altLang="en-US"/>
              <a:t>历朝历代的明君，经历过社会动荡和战乱后，都会采取休养生息，无为而治，恢复社会生产力，最后无不奏响强大的国家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人类历经数万年的发展，一切生活方式都依赖与自然，保护自然、顺应自然，与自然和谐相处正是当今重要的世界观念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兵家著作影响了中午我啊很多战争的战略战术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墨家的创始人是墨子，主张</a:t>
            </a:r>
            <a:r>
              <a:rPr lang="en-US" altLang="zh-CN"/>
              <a:t>“</a:t>
            </a:r>
            <a:r>
              <a:rPr lang="zh-CN" altLang="en-US"/>
              <a:t>兼相爱，交相利</a:t>
            </a:r>
            <a:r>
              <a:rPr lang="en-US" altLang="zh-CN"/>
              <a:t>”</a:t>
            </a:r>
            <a:r>
              <a:rPr lang="zh-CN" altLang="en-US"/>
              <a:t>，以尚贤、尚同、节用、节葬作为治国方法，反对兼并战争，提出非攻主张。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1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1.png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5"/>
          <a:srcRect b="88153"/>
          <a:stretch>
            <a:fillRect/>
          </a:stretch>
        </p:blipFill>
        <p:spPr>
          <a:xfrm>
            <a:off x="0" y="0"/>
            <a:ext cx="12192000" cy="9093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/>
          <a:srcRect b="88153"/>
          <a:stretch>
            <a:fillRect/>
          </a:stretch>
        </p:blipFill>
        <p:spPr>
          <a:xfrm>
            <a:off x="0" y="0"/>
            <a:ext cx="12192000" cy="9093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004CE-AC74-4CFA-84A5-5872E648D7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855D3-C83B-4E84-8A0A-2BF61943E2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tags" Target="../tags/tag1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0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GI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3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8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9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0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2.png"/><Relationship Id="rId1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3.jpe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4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7.png"/><Relationship Id="rId1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8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9.png"/><Relationship Id="rId1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0.png"/><Relationship Id="rId1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1.png"/><Relationship Id="rId1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.svg"/><Relationship Id="rId3" Type="http://schemas.openxmlformats.org/officeDocument/2006/relationships/image" Target="../media/image11.png"/><Relationship Id="rId2" Type="http://schemas.openxmlformats.org/officeDocument/2006/relationships/slide" Target="slide13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5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6220" y="286385"/>
            <a:ext cx="2157095" cy="588010"/>
            <a:chOff x="428" y="507"/>
            <a:chExt cx="3397" cy="926"/>
          </a:xfrm>
        </p:grpSpPr>
        <p:sp>
          <p:nvSpPr>
            <p:cNvPr id="54" name="文本框 53"/>
            <p:cNvSpPr txBox="1"/>
            <p:nvPr/>
          </p:nvSpPr>
          <p:spPr>
            <a:xfrm>
              <a:off x="1293" y="543"/>
              <a:ext cx="2532" cy="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kumimoji="1" lang="zh-CN" altLang="en-US" sz="2800" b="1" dirty="0" smtClean="0">
                  <a:solidFill>
                    <a:srgbClr val="C00000"/>
                  </a:solidFill>
                  <a:uFillTx/>
                  <a:latin typeface="方正苏新诗柳楷_GBK" panose="02010600010101010101" charset="-122"/>
                  <a:ea typeface="方正苏新诗柳楷_GBK" panose="02010600010101010101" charset="-122"/>
                  <a:cs typeface="华文行楷" panose="02010800040101010101" charset="-122"/>
                </a:rPr>
                <a:t>新课导入</a:t>
              </a:r>
              <a:endParaRPr kumimoji="1" lang="zh-CN" altLang="en-US" sz="2800" b="1" dirty="0" smtClean="0">
                <a:solidFill>
                  <a:srgbClr val="C00000"/>
                </a:solidFill>
                <a:uFillTx/>
                <a:latin typeface="方正苏新诗柳楷_GBK" panose="02010600010101010101" charset="-122"/>
                <a:ea typeface="方正苏新诗柳楷_GBK" panose="02010600010101010101" charset="-122"/>
                <a:cs typeface="华文行楷" panose="02010800040101010101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" y="507"/>
              <a:ext cx="907" cy="907"/>
            </a:xfrm>
            <a:prstGeom prst="rect">
              <a:avLst/>
            </a:prstGeom>
          </p:spPr>
        </p:pic>
      </p:grpSp>
      <p:grpSp>
        <p:nvGrpSpPr>
          <p:cNvPr id="9" name="组合 8"/>
          <p:cNvGrpSpPr/>
          <p:nvPr/>
        </p:nvGrpSpPr>
        <p:grpSpPr>
          <a:xfrm>
            <a:off x="236220" y="1351280"/>
            <a:ext cx="5357495" cy="3586480"/>
            <a:chOff x="372" y="2436"/>
            <a:chExt cx="8437" cy="5648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2" y="2436"/>
              <a:ext cx="8436" cy="5184"/>
            </a:xfrm>
            <a:prstGeom prst="rect">
              <a:avLst/>
            </a:prstGeom>
            <a:effectLst>
              <a:softEdge rad="317500"/>
            </a:effectLst>
          </p:spPr>
        </p:pic>
        <p:sp>
          <p:nvSpPr>
            <p:cNvPr id="7" name="文本框 6"/>
            <p:cNvSpPr txBox="1"/>
            <p:nvPr/>
          </p:nvSpPr>
          <p:spPr>
            <a:xfrm>
              <a:off x="373" y="7456"/>
              <a:ext cx="843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>
                  <a:latin typeface="方正启体_GBK" panose="02000000000000000000" charset="-122"/>
                  <a:ea typeface="方正启体_GBK" panose="02000000000000000000" charset="-122"/>
                </a:rPr>
                <a:t>郑庄公举行大典的祭祀坑</a:t>
              </a:r>
              <a:endParaRPr lang="zh-CN" altLang="en-US" sz="2000">
                <a:latin typeface="方正启体_GBK" panose="02000000000000000000" charset="-122"/>
                <a:ea typeface="方正启体_GBK" panose="02000000000000000000" charset="-122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593715" y="1821180"/>
            <a:ext cx="6265545" cy="2976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5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</a:t>
            </a:r>
            <a:r>
              <a:rPr lang="zh-CN" altLang="en-US" sz="25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周礼规定国家举行祭祀大典或葬礼时，天子享用九鼎，诸侯享用七鼎。而在郑庄公（周代郑国第三位国君，公元前743年</a:t>
            </a:r>
            <a:r>
              <a:rPr lang="en-US" altLang="zh-CN" sz="25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—</a:t>
            </a:r>
            <a:r>
              <a:rPr lang="zh-CN" altLang="en-US" sz="25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前701年在位）的祭祀坑遗址中却出土了</a:t>
            </a:r>
            <a:r>
              <a:rPr lang="en-US" altLang="zh-CN" sz="25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“</a:t>
            </a:r>
            <a:r>
              <a:rPr lang="zh-CN" altLang="en-US" sz="25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九鼎</a:t>
            </a:r>
            <a:r>
              <a:rPr lang="en-US" altLang="zh-CN" sz="25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”</a:t>
            </a:r>
            <a:r>
              <a:rPr lang="zh-CN" altLang="en-US" sz="25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</a:t>
            </a:r>
            <a:r>
              <a:rPr lang="zh-CN" altLang="en-US" sz="25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这一发现说明了什么？</a:t>
            </a:r>
            <a:endParaRPr lang="zh-CN" altLang="en-US" sz="2500" b="1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022600" y="5342890"/>
            <a:ext cx="61474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3200" b="1" dirty="0">
                <a:solidFill>
                  <a:srgbClr val="C00000"/>
                </a:solidFill>
                <a:effectLst/>
                <a:latin typeface="方正苏新诗柳楷_GBK" panose="02010600010101010101" charset="-122"/>
                <a:ea typeface="方正苏新诗柳楷_GBK" panose="02010600010101010101" charset="-122"/>
                <a:cs typeface="黑体" panose="02010609060101010101" charset="-122"/>
              </a:rPr>
              <a:t>王室衰微，周朝政治秩序被破坏。</a:t>
            </a:r>
            <a:endParaRPr lang="zh-CN" sz="3200" b="1" dirty="0">
              <a:solidFill>
                <a:srgbClr val="C00000"/>
              </a:solidFill>
              <a:effectLst/>
              <a:latin typeface="方正苏新诗柳楷_GBK" panose="02010600010101010101" charset="-122"/>
              <a:ea typeface="方正苏新诗柳楷_GBK" panose="0201060001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36220" y="929005"/>
            <a:ext cx="311467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经济</a:t>
            </a:r>
            <a:r>
              <a:rPr lang="zh-CN" sz="24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发展</a:t>
            </a:r>
            <a:endParaRPr lang="zh-CN" sz="2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36220" y="1482090"/>
            <a:ext cx="76136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(1)农业：</a:t>
            </a:r>
            <a:endParaRPr lang="en-US" altLang="zh-CN" sz="32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65985" y="1406525"/>
            <a:ext cx="99580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32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③兴建水利灌溉工程，如都江堰、郑国渠、芍陂等。</a:t>
            </a:r>
            <a:endParaRPr lang="zh-CN" sz="32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5" name="图片 4" descr="C:/Users/ADMINI~1/AppData/Local/Temp/kaimatting/20200823092428/output_aiMatting_20200823092506.pngoutput_aiMatting_20200823092506"/>
          <p:cNvPicPr>
            <a:picLocks noChangeAspect="1"/>
          </p:cNvPicPr>
          <p:nvPr/>
        </p:nvPicPr>
        <p:blipFill>
          <a:blip r:embed="rId1"/>
          <a:srcRect r="6719" b="21249"/>
          <a:stretch>
            <a:fillRect/>
          </a:stretch>
        </p:blipFill>
        <p:spPr>
          <a:xfrm>
            <a:off x="7642860" y="2471420"/>
            <a:ext cx="4549140" cy="438658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89230" y="3541395"/>
            <a:ext cx="7281545" cy="3161665"/>
            <a:chOff x="4" y="5920"/>
            <a:chExt cx="11467" cy="4979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/>
            <a:srcRect r="27912"/>
            <a:stretch>
              <a:fillRect/>
            </a:stretch>
          </p:blipFill>
          <p:spPr>
            <a:xfrm>
              <a:off x="5876" y="5920"/>
              <a:ext cx="5595" cy="43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8" name="图片 47" descr="20081212182933641_2[1]"/>
            <p:cNvPicPr>
              <a:picLocks noChangeAspect="1"/>
            </p:cNvPicPr>
            <p:nvPr/>
          </p:nvPicPr>
          <p:blipFill>
            <a:blip r:embed="rId3"/>
            <a:srcRect t="17955" b="4544"/>
            <a:stretch>
              <a:fillRect/>
            </a:stretch>
          </p:blipFill>
          <p:spPr>
            <a:xfrm>
              <a:off x="243" y="5920"/>
              <a:ext cx="5633" cy="43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1" name="文本框 10"/>
            <p:cNvSpPr txBox="1"/>
            <p:nvPr/>
          </p:nvSpPr>
          <p:spPr>
            <a:xfrm>
              <a:off x="4" y="10271"/>
              <a:ext cx="624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sz="2000">
                  <a:latin typeface="方正启体_GBK" panose="02000000000000000000" charset="-122"/>
                  <a:ea typeface="方正启体_GBK" panose="02000000000000000000" charset="-122"/>
                  <a:cs typeface="微软雅黑" panose="020B0503020204020204" pitchFamily="34" charset="-122"/>
                </a:rPr>
                <a:t>◎都江堰及其工程示意图</a:t>
              </a:r>
              <a:endParaRPr lang="zh-CN" sz="2000">
                <a:latin typeface="方正启体_GBK" panose="02000000000000000000" charset="-122"/>
                <a:ea typeface="方正启体_GBK" panose="02000000000000000000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7704455" y="3514725"/>
            <a:ext cx="41529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sz="2000">
                <a:latin typeface="方正启体_GBK" panose="02000000000000000000" charset="-122"/>
                <a:ea typeface="方正启体_GBK" panose="02000000000000000000" charset="-122"/>
                <a:cs typeface="微软雅黑" panose="020B0503020204020204" pitchFamily="34" charset="-122"/>
              </a:rPr>
              <a:t>◎李冰父子</a:t>
            </a:r>
            <a:endParaRPr lang="zh-CN" sz="2000">
              <a:latin typeface="方正启体_GBK" panose="02000000000000000000" charset="-122"/>
              <a:ea typeface="方正启体_GBK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6220" y="1955165"/>
            <a:ext cx="11746230" cy="1495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en-US" altLang="zh-CN" sz="25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……</a:t>
            </a:r>
            <a:r>
              <a:rPr lang="zh-CN" sz="2400"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于是蜀沃野千里，号为陆海，旱则引水浸润，雨则杜塞水门。故记曰：水旱从人，不知饥馑，时无荒年，天下谓之天府。</a:t>
            </a:r>
            <a:endParaRPr lang="zh-CN" altLang="en-US" sz="2400">
              <a:effectLst/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just" fontAlgn="auto">
              <a:lnSpc>
                <a:spcPct val="125000"/>
              </a:lnSpc>
            </a:pPr>
            <a:r>
              <a:rPr lang="en-US" altLang="zh-CN" sz="2400">
                <a:effectLst/>
                <a:latin typeface="+mn-ea"/>
                <a:cs typeface="+mn-ea"/>
              </a:rPr>
              <a:t>                           ——</a:t>
            </a:r>
            <a:r>
              <a:rPr lang="zh-CN" altLang="en-US" sz="2400">
                <a:effectLst/>
                <a:latin typeface="+mn-ea"/>
                <a:cs typeface="+mn-ea"/>
              </a:rPr>
              <a:t>《华阳国志</a:t>
            </a:r>
            <a:r>
              <a:rPr lang="en-US" altLang="zh-CN" sz="2400">
                <a:effectLst/>
                <a:latin typeface="+mn-ea"/>
                <a:cs typeface="+mn-ea"/>
              </a:rPr>
              <a:t>·</a:t>
            </a:r>
            <a:r>
              <a:rPr lang="zh-CN" altLang="en-US" sz="2400">
                <a:effectLst/>
                <a:latin typeface="+mn-ea"/>
                <a:cs typeface="+mn-ea"/>
              </a:rPr>
              <a:t>蜀志》</a:t>
            </a:r>
            <a:endParaRPr lang="zh-CN" altLang="en-US" sz="2400">
              <a:effectLst/>
              <a:latin typeface="+mn-ea"/>
              <a:cs typeface="+mn-ea"/>
            </a:endParaRPr>
          </a:p>
        </p:txBody>
      </p:sp>
      <p:sp>
        <p:nvSpPr>
          <p:cNvPr id="15" name="标题 1"/>
          <p:cNvSpPr>
            <a:spLocks noGrp="1"/>
          </p:cNvSpPr>
          <p:nvPr/>
        </p:nvSpPr>
        <p:spPr>
          <a:xfrm>
            <a:off x="212090" y="225425"/>
            <a:ext cx="10968990" cy="705485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 smtClean="0">
                <a:solidFill>
                  <a:srgbClr val="FF0000"/>
                </a:solidFill>
              </a:rPr>
              <a:t>背景：</a:t>
            </a:r>
            <a:r>
              <a:rPr lang="en-US" altLang="zh-CN" dirty="0" smtClean="0">
                <a:solidFill>
                  <a:srgbClr val="FF0000"/>
                </a:solidFill>
              </a:rPr>
              <a:t>1.</a:t>
            </a:r>
            <a:r>
              <a:rPr lang="zh-CN" altLang="en-US" dirty="0" smtClean="0">
                <a:solidFill>
                  <a:srgbClr val="FF0000"/>
                </a:solidFill>
              </a:rPr>
              <a:t>春秋战国</a:t>
            </a:r>
            <a:r>
              <a:rPr lang="zh-CN" altLang="en-US" dirty="0">
                <a:solidFill>
                  <a:srgbClr val="FF0000"/>
                </a:solidFill>
              </a:rPr>
              <a:t>经济发展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36220" y="929005"/>
            <a:ext cx="31146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经济</a:t>
            </a:r>
            <a:r>
              <a:rPr lang="zh-CN" sz="24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发展</a:t>
            </a:r>
            <a:endParaRPr lang="zh-CN" sz="2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36220" y="1482725"/>
            <a:ext cx="1174686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</a:t>
            </a:r>
            <a:r>
              <a:rPr lang="en-US" altLang="zh-CN" sz="36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2)</a:t>
            </a:r>
            <a:r>
              <a:rPr lang="zh-CN" altLang="en-US" sz="36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工商业</a:t>
            </a:r>
            <a:r>
              <a:rPr lang="en-US" altLang="zh-CN" sz="36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</a:t>
            </a:r>
            <a:r>
              <a:rPr lang="zh-CN" altLang="en-US" sz="36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手工业分工更加细密，货币流通广泛，涌现出一批中心城市。</a:t>
            </a:r>
            <a:endParaRPr lang="zh-CN" altLang="en-US" sz="36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18135" y="3560445"/>
            <a:ext cx="7787005" cy="3103245"/>
            <a:chOff x="498" y="4997"/>
            <a:chExt cx="12263" cy="4887"/>
          </a:xfrm>
        </p:grpSpPr>
        <p:sp>
          <p:nvSpPr>
            <p:cNvPr id="26" name="文本框 25"/>
            <p:cNvSpPr txBox="1"/>
            <p:nvPr/>
          </p:nvSpPr>
          <p:spPr>
            <a:xfrm>
              <a:off x="498" y="9256"/>
              <a:ext cx="6614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sz="2000">
                  <a:latin typeface="方正启体_GBK" panose="02000000000000000000" charset="-122"/>
                  <a:ea typeface="方正启体_GBK" panose="02000000000000000000" charset="-122"/>
                  <a:cs typeface="微软雅黑" panose="020B0503020204020204" pitchFamily="34" charset="-122"/>
                </a:rPr>
                <a:t>◎流行于春秋战国时期的各国货币</a:t>
              </a:r>
              <a:endParaRPr lang="zh-CN" sz="2000">
                <a:latin typeface="方正启体_GBK" panose="02000000000000000000" charset="-122"/>
                <a:ea typeface="方正启体_GBK" panose="02000000000000000000" charset="-122"/>
                <a:cs typeface="微软雅黑" panose="020B0503020204020204" pitchFamily="34" charset="-122"/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>
              <a:clrChange>
                <a:clrFrom>
                  <a:srgbClr val="F8EDED">
                    <a:alpha val="100000"/>
                  </a:srgbClr>
                </a:clrFrom>
                <a:clrTo>
                  <a:srgbClr val="F8EDED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98" y="4997"/>
              <a:ext cx="12263" cy="4158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/>
        </p:nvSpPr>
        <p:spPr>
          <a:xfrm>
            <a:off x="236220" y="2681605"/>
            <a:ext cx="11746230" cy="1495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en-US" altLang="zh-CN" sz="25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</a:t>
            </a:r>
            <a:r>
              <a:rPr lang="zh-CN" sz="2400"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临淄甚富而实，其民无不吹竽鼓瑟，弹琴击筑，斗鸡走狗，六博踏鞠者。临淄之途，车毂击，人肩摩，连衽成帷，举袂成幕，挥汗如雨，家殷人足，志高气扬。</a:t>
            </a:r>
            <a:endParaRPr lang="zh-CN" altLang="en-US" sz="2400">
              <a:effectLst/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r" fontAlgn="auto">
              <a:lnSpc>
                <a:spcPct val="125000"/>
              </a:lnSpc>
            </a:pPr>
            <a:r>
              <a:rPr lang="en-US" altLang="zh-CN" sz="2400">
                <a:effectLst/>
                <a:latin typeface="+mn-ea"/>
                <a:cs typeface="+mn-ea"/>
              </a:rPr>
              <a:t>——</a:t>
            </a:r>
            <a:r>
              <a:rPr lang="zh-CN" altLang="en-US" sz="2400">
                <a:effectLst/>
                <a:latin typeface="+mn-ea"/>
                <a:cs typeface="+mn-ea"/>
              </a:rPr>
              <a:t>《史记</a:t>
            </a:r>
            <a:r>
              <a:rPr lang="en-US" altLang="zh-CN" sz="2400">
                <a:effectLst/>
                <a:latin typeface="+mn-ea"/>
                <a:cs typeface="+mn-ea"/>
              </a:rPr>
              <a:t>·</a:t>
            </a:r>
            <a:r>
              <a:rPr lang="zh-CN" altLang="en-US" sz="2400">
                <a:effectLst/>
                <a:latin typeface="+mn-ea"/>
                <a:cs typeface="+mn-ea"/>
              </a:rPr>
              <a:t>苏秦列传》</a:t>
            </a:r>
            <a:endParaRPr lang="zh-CN" altLang="en-US" sz="2400">
              <a:effectLst/>
              <a:latin typeface="+mn-ea"/>
              <a:cs typeface="+mn-ea"/>
            </a:endParaRPr>
          </a:p>
        </p:txBody>
      </p:sp>
      <p:pic>
        <p:nvPicPr>
          <p:cNvPr id="23" name="图片 22" descr="C:/Users/ADMINI~1/AppData/Local/Temp/kaimatting/20200823094434/output_aiMatting_20200823094718.pngoutput_aiMatting_20200823094718"/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>
                  <a:alpha val="100000"/>
                </a:srgbClr>
              </a:clrFrom>
              <a:clrTo>
                <a:srgbClr val="FEFEFE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66100" y="3450590"/>
            <a:ext cx="3594100" cy="268351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162925" y="6096635"/>
            <a:ext cx="35972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sz="2000">
                <a:latin typeface="方正启体_GBK" panose="02000000000000000000" charset="-122"/>
                <a:ea typeface="方正启体_GBK" panose="02000000000000000000" charset="-122"/>
                <a:cs typeface="微软雅黑" panose="020B0503020204020204" pitchFamily="34" charset="-122"/>
              </a:rPr>
              <a:t>◎现藏于河北博物院的“错金银四龙四凤铜方案座”</a:t>
            </a:r>
            <a:endParaRPr lang="zh-CN" sz="2000">
              <a:latin typeface="方正启体_GBK" panose="02000000000000000000" charset="-122"/>
              <a:ea typeface="方正启体_GBK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14" name="标题 1"/>
          <p:cNvSpPr>
            <a:spLocks noGrp="1"/>
          </p:cNvSpPr>
          <p:nvPr/>
        </p:nvSpPr>
        <p:spPr>
          <a:xfrm>
            <a:off x="212090" y="225425"/>
            <a:ext cx="10968990" cy="705485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 smtClean="0">
                <a:solidFill>
                  <a:srgbClr val="FF0000"/>
                </a:solidFill>
              </a:rPr>
              <a:t>背景：</a:t>
            </a:r>
            <a:r>
              <a:rPr lang="en-US" altLang="zh-CN" dirty="0" smtClean="0">
                <a:solidFill>
                  <a:srgbClr val="FF0000"/>
                </a:solidFill>
              </a:rPr>
              <a:t>1.</a:t>
            </a:r>
            <a:r>
              <a:rPr lang="zh-CN" altLang="en-US" dirty="0" smtClean="0">
                <a:solidFill>
                  <a:srgbClr val="FF0000"/>
                </a:solidFill>
              </a:rPr>
              <a:t>春秋战国</a:t>
            </a:r>
            <a:r>
              <a:rPr lang="zh-CN" altLang="en-US" dirty="0">
                <a:solidFill>
                  <a:srgbClr val="FF0000"/>
                </a:solidFill>
              </a:rPr>
              <a:t>经济发展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5" name="标题 1"/>
          <p:cNvSpPr>
            <a:spLocks noGrp="1"/>
          </p:cNvSpPr>
          <p:nvPr/>
        </p:nvSpPr>
        <p:spPr>
          <a:xfrm>
            <a:off x="212090" y="225425"/>
            <a:ext cx="10968990" cy="522859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 smtClean="0">
                <a:solidFill>
                  <a:srgbClr val="FF0000"/>
                </a:solidFill>
              </a:rPr>
              <a:t>背景：</a:t>
            </a:r>
            <a:r>
              <a:rPr lang="en-US" altLang="zh-CN" dirty="0" smtClean="0">
                <a:solidFill>
                  <a:srgbClr val="FF0000"/>
                </a:solidFill>
              </a:rPr>
              <a:t>2</a:t>
            </a:r>
            <a:r>
              <a:rPr lang="en-US" altLang="zh-CN" dirty="0" smtClean="0">
                <a:solidFill>
                  <a:srgbClr val="FF0000"/>
                </a:solidFill>
              </a:rPr>
              <a:t>.</a:t>
            </a:r>
            <a:r>
              <a:rPr lang="zh-CN" altLang="en-US" dirty="0" smtClean="0">
                <a:solidFill>
                  <a:srgbClr val="FF0000"/>
                </a:solidFill>
              </a:rPr>
              <a:t>战国兼并战争日益剧烈，</a:t>
            </a:r>
            <a:endParaRPr lang="zh-CN" altLang="en-US" dirty="0" smtClean="0">
              <a:solidFill>
                <a:srgbClr val="FF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            各国为了富国强兵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0" y="407035"/>
            <a:ext cx="3114675" cy="93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4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变法运动</a:t>
            </a:r>
            <a:endParaRPr lang="zh-CN" sz="4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36220" y="1482090"/>
            <a:ext cx="1018159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(1)</a:t>
            </a:r>
            <a:r>
              <a:rPr 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商鞅变法</a:t>
            </a:r>
            <a:endParaRPr lang="zh-CN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50" name="图片 49" descr="C:/Users/ADMINI~1/AppData/Local/Temp/kaimatting/20200823101556/output_aiMatting_20200823101645.pngoutput_aiMatting_20200823101645"/>
          <p:cNvPicPr>
            <a:picLocks noChangeAspect="1"/>
          </p:cNvPicPr>
          <p:nvPr/>
        </p:nvPicPr>
        <p:blipFill>
          <a:blip r:embed="rId1">
            <a:clrChange>
              <a:clrFrom>
                <a:srgbClr val="FCFAFB">
                  <a:alpha val="100000"/>
                </a:srgbClr>
              </a:clrFrom>
              <a:clrTo>
                <a:srgbClr val="FCFAFB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5560" y="2125345"/>
            <a:ext cx="4191000" cy="4732655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9250680" y="2453005"/>
            <a:ext cx="1871980" cy="6477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rPr>
              <a:t>奖励耕织</a:t>
            </a:r>
            <a:endParaRPr lang="zh-CN" altLang="en-US" sz="2800" b="1">
              <a:solidFill>
                <a:schemeClr val="tx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9250680" y="4570730"/>
            <a:ext cx="1871980" cy="6477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rPr>
              <a:t>奖励军功</a:t>
            </a:r>
            <a:endParaRPr lang="zh-CN" altLang="en-US" sz="2800" b="1">
              <a:solidFill>
                <a:schemeClr val="tx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7022465" y="2453640"/>
            <a:ext cx="1871980" cy="6477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sz="2800" b="1">
                <a:solidFill>
                  <a:schemeClr val="tx1"/>
                </a:solidFill>
                <a:uFillTx/>
                <a:latin typeface="楷体_GB2312" charset="0"/>
                <a:ea typeface="楷体_GB2312" pitchFamily="49" charset="-122"/>
              </a:rPr>
              <a:t>重农抑商</a:t>
            </a:r>
            <a:endParaRPr lang="zh-CN" sz="2800" b="1">
              <a:solidFill>
                <a:schemeClr val="tx1"/>
              </a:solidFill>
              <a:uFillTx/>
              <a:latin typeface="楷体_GB2312" charset="0"/>
              <a:ea typeface="楷体_GB2312" pitchFamily="49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7022465" y="3512185"/>
            <a:ext cx="2927350" cy="6477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uFillTx/>
                <a:latin typeface="楷体_GB2312" charset="0"/>
                <a:ea typeface="楷体_GB2312" pitchFamily="49" charset="-122"/>
              </a:rPr>
              <a:t>废井田，开阡陌</a:t>
            </a:r>
            <a:endParaRPr lang="zh-CN" altLang="en-US" sz="2800" b="1">
              <a:solidFill>
                <a:schemeClr val="tx1"/>
              </a:solidFill>
              <a:uFillTx/>
              <a:latin typeface="楷体_GB2312" charset="0"/>
              <a:ea typeface="楷体_GB2312" pitchFamily="49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9250680" y="5614035"/>
            <a:ext cx="1871980" cy="6477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rPr>
              <a:t>推行县制</a:t>
            </a:r>
            <a:endParaRPr lang="zh-CN" altLang="en-US" sz="2800" b="1">
              <a:solidFill>
                <a:schemeClr val="tx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7022465" y="5613400"/>
            <a:ext cx="1871980" cy="6477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rPr>
              <a:t>仕伍连坐</a:t>
            </a:r>
            <a:endParaRPr lang="zh-CN" altLang="en-US" sz="2800" b="1">
              <a:solidFill>
                <a:schemeClr val="tx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7022465" y="4570730"/>
            <a:ext cx="1871980" cy="6477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rPr>
              <a:t>拆家为户</a:t>
            </a:r>
            <a:endParaRPr lang="zh-CN" altLang="en-US" sz="2800" b="1">
              <a:solidFill>
                <a:schemeClr val="tx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4799330" y="2453005"/>
            <a:ext cx="1871980" cy="6477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2800" b="1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经  济</a:t>
            </a:r>
            <a:endParaRPr lang="zh-CN" sz="2800" b="1">
              <a:solidFill>
                <a:schemeClr val="tx1"/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799330" y="4570730"/>
            <a:ext cx="1871980" cy="6477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2800" b="1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政  治</a:t>
            </a:r>
            <a:endParaRPr lang="zh-CN" sz="2800" b="1">
              <a:solidFill>
                <a:schemeClr val="tx1"/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24" grpId="0" animBg="1"/>
      <p:bldP spid="24" grpId="1" animBg="1"/>
      <p:bldP spid="26" grpId="0" animBg="1"/>
      <p:bldP spid="26" grpId="1" animBg="1"/>
      <p:bldP spid="30" grpId="0" animBg="1"/>
      <p:bldP spid="30" grpId="1" animBg="1"/>
      <p:bldP spid="31" grpId="0" animBg="1"/>
      <p:bldP spid="31" grpId="1" animBg="1"/>
      <p:bldP spid="47" grpId="0" animBg="1"/>
      <p:bldP spid="47" grpId="1" animBg="1"/>
      <p:bldP spid="10" grpId="0" animBg="1"/>
      <p:bldP spid="10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6220" y="286385"/>
            <a:ext cx="3938270" cy="588010"/>
            <a:chOff x="428" y="507"/>
            <a:chExt cx="6202" cy="926"/>
          </a:xfrm>
        </p:grpSpPr>
        <p:sp>
          <p:nvSpPr>
            <p:cNvPr id="54" name="文本框 53"/>
            <p:cNvSpPr txBox="1"/>
            <p:nvPr/>
          </p:nvSpPr>
          <p:spPr>
            <a:xfrm>
              <a:off x="1293" y="543"/>
              <a:ext cx="5337" cy="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kumimoji="1" lang="zh-CN" altLang="en-US" sz="2800" b="1" dirty="0" smtClean="0">
                  <a:solidFill>
                    <a:srgbClr val="C00000"/>
                  </a:solidFill>
                  <a:uFillTx/>
                  <a:latin typeface="方正苏新诗柳楷_GBK" panose="02010600010101010101" charset="-122"/>
                  <a:ea typeface="方正苏新诗柳楷_GBK" panose="02010600010101010101" charset="-122"/>
                  <a:cs typeface="华文行楷" panose="02010800040101010101" charset="-122"/>
                </a:rPr>
                <a:t>经济发展与变法运动</a:t>
              </a:r>
              <a:endParaRPr kumimoji="1" lang="zh-CN" altLang="en-US" sz="2800" b="1" dirty="0" smtClean="0">
                <a:solidFill>
                  <a:srgbClr val="C00000"/>
                </a:solidFill>
                <a:uFillTx/>
                <a:latin typeface="方正苏新诗柳楷_GBK" panose="02010600010101010101" charset="-122"/>
                <a:ea typeface="方正苏新诗柳楷_GBK" panose="02010600010101010101" charset="-122"/>
                <a:cs typeface="华文行楷" panose="02010800040101010101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" y="507"/>
              <a:ext cx="907" cy="907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236220" y="929005"/>
            <a:ext cx="311467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变法运动</a:t>
            </a:r>
            <a:endParaRPr lang="zh-CN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36220" y="1482090"/>
            <a:ext cx="1018159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(2)</a:t>
            </a:r>
            <a:r>
              <a:rPr 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商鞅变法</a:t>
            </a:r>
            <a:endParaRPr lang="zh-CN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6220" y="2035175"/>
            <a:ext cx="1018159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【课堂探究】</a:t>
            </a:r>
            <a:r>
              <a:rPr 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依据材料并</a:t>
            </a:r>
            <a:r>
              <a:rPr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结合所学知识，探究</a:t>
            </a:r>
            <a:r>
              <a:rPr 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如何评价</a:t>
            </a:r>
            <a:r>
              <a:rPr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商鞅变法？</a:t>
            </a:r>
            <a:endParaRPr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22910" y="2543810"/>
            <a:ext cx="7474585" cy="4323080"/>
            <a:chOff x="372" y="3992"/>
            <a:chExt cx="11771" cy="6808"/>
          </a:xfrm>
        </p:grpSpPr>
        <p:sp>
          <p:nvSpPr>
            <p:cNvPr id="6" name="文本框 5"/>
            <p:cNvSpPr txBox="1"/>
            <p:nvPr/>
          </p:nvSpPr>
          <p:spPr>
            <a:xfrm>
              <a:off x="372" y="3992"/>
              <a:ext cx="11660" cy="680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indent="0" algn="just" fontAlgn="auto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Wingdings" panose="05000000000000000000" charset="0"/>
                <a:buNone/>
              </a:pPr>
              <a:r>
                <a:rPr lang="en-US" altLang="zh-CN" sz="24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    </a:t>
              </a:r>
              <a:endParaRPr lang="zh-CN" altLang="en-US" sz="2400" dirty="0">
                <a:latin typeface="+mn-ea"/>
                <a:cs typeface="+mn-ea"/>
                <a:sym typeface="+mn-ea"/>
              </a:endParaRPr>
            </a:p>
            <a:p>
              <a:pPr lvl="0" indent="0" algn="just" fontAlgn="auto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Wingdings" panose="05000000000000000000" charset="0"/>
                <a:buNone/>
              </a:pPr>
              <a:r>
                <a:rPr lang="en-US" altLang="zh-CN" sz="24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    </a:t>
              </a:r>
              <a:r>
                <a:rPr lang="zh-CN" altLang="en-US" sz="28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孝公用商鞅变法，移风易俗，民以殷富，国以富强，百姓乐用，诸侯亲服。    </a:t>
              </a:r>
              <a:endParaRPr lang="zh-CN" altLang="en-US" sz="28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endParaRPr>
            </a:p>
            <a:p>
              <a:pPr lvl="0" indent="0" algn="just" fontAlgn="auto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Wingdings" panose="05000000000000000000" charset="0"/>
                <a:buNone/>
              </a:pPr>
              <a:r>
                <a:rPr lang="zh-CN" altLang="en-US" sz="28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                </a:t>
              </a:r>
              <a:r>
                <a:rPr lang="en-US" altLang="zh-CN" sz="2800" dirty="0">
                  <a:latin typeface="+mn-ea"/>
                  <a:cs typeface="+mn-ea"/>
                  <a:sym typeface="+mn-ea"/>
                </a:rPr>
                <a:t>——</a:t>
              </a:r>
              <a:r>
                <a:rPr lang="zh-CN" altLang="en-US" sz="2800" dirty="0">
                  <a:latin typeface="+mn-ea"/>
                  <a:cs typeface="+mn-ea"/>
                  <a:sym typeface="+mn-ea"/>
                </a:rPr>
                <a:t>李斯《谏逐客书》</a:t>
              </a:r>
              <a:endParaRPr lang="zh-CN" altLang="en-US" sz="2800" dirty="0">
                <a:latin typeface="+mn-ea"/>
                <a:cs typeface="+mn-ea"/>
                <a:sym typeface="+mn-ea"/>
              </a:endParaRPr>
            </a:p>
            <a:p>
              <a:pPr lvl="0" indent="0" algn="just" fontAlgn="auto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Wingdings" panose="05000000000000000000" charset="0"/>
                <a:buNone/>
              </a:pPr>
              <a:r>
                <a:rPr lang="en-US" altLang="zh-CN" sz="28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    </a:t>
              </a:r>
              <a:r>
                <a:rPr lang="zh-CN" altLang="en-US" sz="28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商君治秦，法令至行，公平无私，罚不讳强大，赏不私亲近，法及太子，黥劓其傅。期年之后，</a:t>
              </a:r>
              <a:r>
                <a:rPr lang="en-US" altLang="zh-CN" sz="28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……</a:t>
              </a:r>
              <a:r>
                <a:rPr lang="zh-CN" altLang="en-US" sz="28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兵革大强，诸侯畏惧。     </a:t>
              </a:r>
              <a:endParaRPr lang="zh-CN" altLang="en-US" sz="28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endParaRPr>
            </a:p>
            <a:p>
              <a:pPr lvl="0" indent="0" algn="just" fontAlgn="auto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Wingdings" panose="05000000000000000000" charset="0"/>
                <a:buNone/>
              </a:pPr>
              <a:r>
                <a:rPr lang="zh-CN" altLang="en-US" sz="28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                  </a:t>
              </a:r>
              <a:r>
                <a:rPr lang="en-US" altLang="zh-CN" sz="2800" dirty="0">
                  <a:latin typeface="+mn-ea"/>
                  <a:cs typeface="+mn-ea"/>
                  <a:sym typeface="+mn-ea"/>
                </a:rPr>
                <a:t>——</a:t>
              </a:r>
              <a:r>
                <a:rPr lang="zh-CN" altLang="en-US" sz="2800" dirty="0">
                  <a:latin typeface="+mn-ea"/>
                  <a:cs typeface="+mn-ea"/>
                  <a:sym typeface="+mn-ea"/>
                </a:rPr>
                <a:t>《</a:t>
              </a:r>
              <a:r>
                <a:rPr lang="zh-CN" sz="2800" dirty="0">
                  <a:latin typeface="+mn-ea"/>
                  <a:cs typeface="+mn-ea"/>
                  <a:sym typeface="+mn-ea"/>
                </a:rPr>
                <a:t>战国策</a:t>
              </a:r>
              <a:r>
                <a:rPr lang="en-US" altLang="zh-CN" sz="2800" dirty="0">
                  <a:latin typeface="+mn-ea"/>
                  <a:cs typeface="+mn-ea"/>
                  <a:sym typeface="+mn-ea"/>
                </a:rPr>
                <a:t>·</a:t>
              </a:r>
              <a:r>
                <a:rPr lang="zh-CN" altLang="en-US" sz="2800" dirty="0">
                  <a:latin typeface="+mn-ea"/>
                  <a:cs typeface="+mn-ea"/>
                  <a:sym typeface="+mn-ea"/>
                </a:rPr>
                <a:t>秦策一》</a:t>
              </a:r>
              <a:r>
                <a:rPr lang="zh-CN" altLang="en-US" sz="28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 </a:t>
              </a:r>
              <a:r>
                <a:rPr lang="zh-CN" altLang="en-US" sz="24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   </a:t>
              </a:r>
              <a:endParaRPr lang="zh-CN" altLang="en-US" sz="2400" dirty="0">
                <a:latin typeface="+mn-ea"/>
                <a:cs typeface="+mn-ea"/>
                <a:sym typeface="+mn-ea"/>
              </a:endParaRPr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372" y="4048"/>
              <a:ext cx="11771" cy="6598"/>
            </a:xfrm>
            <a:prstGeom prst="roundRect">
              <a:avLst>
                <a:gd name="adj" fmla="val 7972"/>
              </a:avLst>
            </a:prstGeom>
            <a:noFill/>
            <a:ln w="22225" cmpd="sng">
              <a:solidFill>
                <a:srgbClr val="672F09"/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7933055" y="2543810"/>
            <a:ext cx="425894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(1)</a:t>
            </a:r>
            <a:r>
              <a:rPr lang="zh-CN" altLang="en-US" sz="32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积极性：</a:t>
            </a:r>
            <a:endParaRPr lang="zh-CN" altLang="en-US" sz="32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2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变法使秦国国富兵强，为秦统一中国奠定了基础。</a:t>
            </a:r>
            <a:endParaRPr lang="zh-CN" altLang="en-US" sz="32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827010" y="5097145"/>
            <a:ext cx="429450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(2)</a:t>
            </a:r>
            <a:r>
              <a:rPr lang="zh-CN" altLang="en-US" sz="32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局限性：轻罪重罚，激化了社会矛盾。</a:t>
            </a:r>
            <a:endParaRPr lang="zh-CN" altLang="en-US" sz="32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15" y="1082675"/>
            <a:ext cx="7372350" cy="4914900"/>
          </a:xfrm>
          <a:prstGeom prst="rect">
            <a:avLst/>
          </a:prstGeom>
        </p:spPr>
      </p:pic>
      <p:sp>
        <p:nvSpPr>
          <p:cNvPr id="9" name="标题 1"/>
          <p:cNvSpPr>
            <a:spLocks noGrp="1"/>
          </p:cNvSpPr>
          <p:nvPr/>
        </p:nvSpPr>
        <p:spPr>
          <a:xfrm>
            <a:off x="212090" y="225425"/>
            <a:ext cx="10968990" cy="705485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>
                <a:solidFill>
                  <a:schemeClr val="bg1"/>
                </a:solidFill>
              </a:rPr>
              <a:t>三、 孔子和老子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7315" y="5997575"/>
            <a:ext cx="1208405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楚简《老子》出土于湖北荆门郭店1号墓               </a:t>
            </a:r>
            <a:endParaRPr lang="zh-CN" altLang="en-US" sz="3200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/>
          <p:cNvSpPr txBox="1"/>
          <p:nvPr/>
        </p:nvSpPr>
        <p:spPr>
          <a:xfrm>
            <a:off x="316337" y="764371"/>
            <a:ext cx="3205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zh-CN" altLang="en-US" sz="3200" b="1" spc="200" smtClean="0">
                <a:solidFill>
                  <a:schemeClr val="tx1">
                    <a:lumMod val="95000"/>
                    <a:lumOff val="5000"/>
                  </a:schemeClr>
                </a:solidFill>
                <a:uFillTx/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</a:rPr>
              <a:t>三、孔子与老子</a:t>
            </a:r>
            <a:endParaRPr kumimoji="1" lang="zh-CN" altLang="en-US" sz="3200" b="1" spc="200" smtClean="0">
              <a:solidFill>
                <a:schemeClr val="tx1">
                  <a:lumMod val="95000"/>
                  <a:lumOff val="5000"/>
                </a:schemeClr>
              </a:solidFill>
              <a:uFillTx/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t="7384"/>
          <a:stretch>
            <a:fillRect/>
          </a:stretch>
        </p:blipFill>
        <p:spPr>
          <a:xfrm>
            <a:off x="651837" y="1403804"/>
            <a:ext cx="3433574" cy="545419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329251" y="2639526"/>
            <a:ext cx="7621323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800" b="1" dirty="0" smtClean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    孔子</a:t>
            </a:r>
            <a:r>
              <a:rPr kumimoji="1" lang="zh-CN" altLang="en-US" sz="2800" b="1" dirty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，名丘，字仲尼，春秋晚期鲁国人。孔子是中国古代著名的思想家、教育家、政治理论家，开创了私人讲学的风气，是儒家学派的创始人。曾受业于老子，带领部分弟子周游列国十四年，晚年修订六经，即《诗》《书》《礼》《乐》《易传》《春秋》。他的言行载于《论语》一书。</a:t>
            </a:r>
            <a:endParaRPr kumimoji="1" lang="zh-CN" altLang="en-US" sz="2800" b="1" dirty="0">
              <a:latin typeface="楷体" panose="02010609060101010101" charset="-122"/>
              <a:ea typeface="楷体" panose="02010609060101010101" charset="-122"/>
              <a:cs typeface="黑体" panose="02010609060101010101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329251" y="1347936"/>
            <a:ext cx="26898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200" b="1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（一）</a:t>
            </a:r>
            <a:r>
              <a:rPr lang="zh-CN" sz="3200" b="1" smtClean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孔子</a:t>
            </a:r>
            <a:endParaRPr lang="zh-CN" sz="3200" b="1">
              <a:latin typeface="楷体" panose="02010609060101010101" charset="-122"/>
              <a:ea typeface="楷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smtClean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1</a:t>
            </a:r>
            <a:r>
              <a:rPr lang="en-US" altLang="zh-CN" sz="2800" b="1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.</a:t>
            </a:r>
            <a:r>
              <a:rPr lang="zh-CN" altLang="en-US" sz="2800" b="1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孔子的生平</a:t>
            </a:r>
            <a:endParaRPr lang="zh-CN" altLang="en-US" sz="2800" b="1">
              <a:latin typeface="楷体" panose="02010609060101010101" charset="-122"/>
              <a:ea typeface="楷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29251" y="2626826"/>
            <a:ext cx="7621323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800" b="1" dirty="0" smtClean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    孔子</a:t>
            </a:r>
            <a:r>
              <a:rPr kumimoji="1" lang="zh-CN" altLang="en-US" sz="2800" b="1" dirty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，名丘，字仲尼，春秋晚期鲁国人。孔子是中国古代著名的思想家、教育家、政治理论家，开创了私人讲学的风气，是儒家学派的创始人。曾受业于老子，带领部分弟子周游列国十四年，晚年修订六经，即</a:t>
            </a:r>
            <a:r>
              <a:rPr kumimoji="1"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《诗》《书》《礼》《乐》《易传》《春秋》</a:t>
            </a:r>
            <a:r>
              <a:rPr kumimoji="1" lang="zh-CN" altLang="en-US" sz="2800" b="1" dirty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。他的言行载于</a:t>
            </a:r>
            <a:r>
              <a:rPr kumimoji="1"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《论语》</a:t>
            </a:r>
            <a:r>
              <a:rPr kumimoji="1" lang="zh-CN" altLang="en-US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一书。</a:t>
            </a:r>
            <a:endParaRPr kumimoji="1" lang="zh-CN" altLang="en-US" sz="28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82117" y="825965"/>
            <a:ext cx="43014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——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没落奴隶主阶级的思想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27100" y="0"/>
            <a:ext cx="8928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春秋：奴隶社会瓦解时期的文化</a:t>
            </a:r>
            <a:endParaRPr lang="zh-CN" altLang="en-US" sz="3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>
    <p:checke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5" name="矩形 40964"/>
          <p:cNvSpPr/>
          <p:nvPr/>
        </p:nvSpPr>
        <p:spPr>
          <a:xfrm>
            <a:off x="-45720" y="6086475"/>
            <a:ext cx="12336145" cy="762000"/>
          </a:xfrm>
          <a:prstGeom prst="rect">
            <a:avLst/>
          </a:prstGeom>
          <a:gradFill rotWithShape="0">
            <a:gsLst>
              <a:gs pos="0">
                <a:srgbClr val="03D4A8">
                  <a:alpha val="100000"/>
                </a:srgbClr>
              </a:gs>
              <a:gs pos="25000">
                <a:srgbClr val="21D6E0">
                  <a:alpha val="100000"/>
                </a:srgbClr>
              </a:gs>
              <a:gs pos="75000">
                <a:srgbClr val="0087E6">
                  <a:alpha val="100000"/>
                </a:srgbClr>
              </a:gs>
              <a:gs pos="100000">
                <a:srgbClr val="005CBF">
                  <a:alpha val="100000"/>
                </a:srgbClr>
              </a:gs>
            </a:gsLst>
            <a:lin ang="5400000" scaled="1"/>
            <a:tileRect/>
          </a:gradFill>
          <a:ln w="9525" cap="flat" cmpd="sng">
            <a:solidFill>
              <a:schemeClr val="accent2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966" name="矩形 40965"/>
          <p:cNvSpPr/>
          <p:nvPr/>
        </p:nvSpPr>
        <p:spPr>
          <a:xfrm>
            <a:off x="52705" y="-104937"/>
            <a:ext cx="12237720" cy="762000"/>
          </a:xfrm>
          <a:prstGeom prst="rect">
            <a:avLst/>
          </a:prstGeom>
          <a:gradFill rotWithShape="0">
            <a:gsLst>
              <a:gs pos="0">
                <a:srgbClr val="005CBF">
                  <a:alpha val="100000"/>
                </a:srgbClr>
              </a:gs>
              <a:gs pos="25000">
                <a:srgbClr val="0087E6">
                  <a:alpha val="100000"/>
                </a:srgbClr>
              </a:gs>
              <a:gs pos="75000">
                <a:srgbClr val="21D6E0">
                  <a:alpha val="100000"/>
                </a:srgbClr>
              </a:gs>
              <a:gs pos="100000">
                <a:srgbClr val="03D4A8">
                  <a:alpha val="100000"/>
                </a:srgbClr>
              </a:gs>
            </a:gsLst>
            <a:lin ang="5400000" scaled="1"/>
            <a:tileRect/>
          </a:gradFill>
          <a:ln w="9525" cap="flat" cmpd="sng">
            <a:solidFill>
              <a:schemeClr val="accent2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40967" name="图片 40966" descr="200301020000409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762000"/>
            <a:ext cx="3581400" cy="14335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71" name="文本框 40970"/>
          <p:cNvSpPr txBox="1"/>
          <p:nvPr/>
        </p:nvSpPr>
        <p:spPr>
          <a:xfrm>
            <a:off x="2646887" y="2195513"/>
            <a:ext cx="7164387" cy="1554480"/>
          </a:xfrm>
          <a:prstGeom prst="rect">
            <a:avLst/>
          </a:prstGeom>
          <a:solidFill>
            <a:srgbClr val="BBE0E3"/>
          </a:solidFill>
          <a:ln w="9525">
            <a:noFill/>
          </a:ln>
        </p:spPr>
        <p:txBody>
          <a:bodyPr>
            <a:spAutoFit/>
          </a:bodyPr>
          <a:lstStyle/>
          <a:p>
            <a:pPr lvl="0" algn="l">
              <a:spcBef>
                <a:spcPct val="0"/>
              </a:spcBef>
              <a:buClr>
                <a:srgbClr val="000000"/>
              </a:buClr>
            </a:pPr>
            <a:r>
              <a:rPr lang="en-US" altLang="zh-CN" sz="3200" b="1" dirty="0">
                <a:solidFill>
                  <a:srgbClr val="0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</a:t>
            </a:r>
            <a:r>
              <a:rPr lang="zh-CN" altLang="en-US" sz="3200" b="1" dirty="0">
                <a:solidFill>
                  <a:srgbClr val="0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厩（马圈）焚。子退，曰：“伤人乎？ ”不问马。</a:t>
            </a:r>
            <a:endParaRPr lang="zh-CN" altLang="en-US" sz="3200" b="1" dirty="0">
              <a:solidFill>
                <a:srgbClr val="00000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lvl="0" algn="r">
              <a:spcBef>
                <a:spcPct val="0"/>
              </a:spcBef>
              <a:buClr>
                <a:srgbClr val="000000"/>
              </a:buClr>
            </a:pPr>
            <a:r>
              <a:rPr lang="en-US" altLang="zh-CN" sz="3200" b="1" dirty="0">
                <a:solidFill>
                  <a:srgbClr val="0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——《</a:t>
            </a:r>
            <a:r>
              <a:rPr lang="zh-CN" altLang="en-US" sz="3200" b="1" dirty="0">
                <a:solidFill>
                  <a:srgbClr val="0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论语</a:t>
            </a:r>
            <a:r>
              <a:rPr lang="en-US" altLang="zh-CN" sz="3200" b="1" dirty="0">
                <a:solidFill>
                  <a:srgbClr val="0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·</a:t>
            </a:r>
            <a:r>
              <a:rPr lang="zh-CN" altLang="en-US" sz="3200" b="1" dirty="0">
                <a:solidFill>
                  <a:srgbClr val="0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乡党</a:t>
            </a:r>
            <a:r>
              <a:rPr lang="en-US" altLang="zh-CN" sz="3200" b="1" dirty="0">
                <a:solidFill>
                  <a:srgbClr val="0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》</a:t>
            </a:r>
            <a:endParaRPr lang="en-US" altLang="zh-CN" sz="3200" b="1" dirty="0">
              <a:solidFill>
                <a:srgbClr val="00000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918871" y="-620554"/>
            <a:ext cx="5720568" cy="5538788"/>
            <a:chOff x="431" y="119"/>
            <a:chExt cx="3014" cy="3489"/>
          </a:xfrm>
        </p:grpSpPr>
        <p:sp>
          <p:nvSpPr>
            <p:cNvPr id="9" name="文本框 8"/>
            <p:cNvSpPr txBox="1"/>
            <p:nvPr/>
          </p:nvSpPr>
          <p:spPr>
            <a:xfrm>
              <a:off x="1386" y="2974"/>
              <a:ext cx="2059" cy="634"/>
            </a:xfrm>
            <a:prstGeom prst="rect">
              <a:avLst/>
            </a:prstGeom>
            <a:solidFill>
              <a:srgbClr val="FFCC99"/>
            </a:solidFill>
            <a:ln w="9525">
              <a:noFill/>
            </a:ln>
          </p:spPr>
          <p:txBody>
            <a:bodyPr wrap="square">
              <a:spAutoFit/>
            </a:bodyPr>
            <a:lstStyle/>
            <a:p>
              <a:pPr lvl="0">
                <a:lnSpc>
                  <a:spcPct val="135000"/>
                </a:lnSpc>
                <a:spcBef>
                  <a:spcPct val="50000"/>
                </a:spcBef>
              </a:pPr>
              <a:r>
                <a:rPr lang="zh-CN" altLang="en-US" sz="2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孔子</a:t>
              </a:r>
              <a:r>
                <a:rPr lang="zh-CN" altLang="en-US" sz="3400" dirty="0" smtClean="0">
                  <a:latin typeface="华文新魏" panose="02010800040101010101" pitchFamily="2" charset="-122"/>
                  <a:ea typeface="华文新魏" panose="02010800040101010101" pitchFamily="2" charset="-122"/>
                </a:rPr>
                <a:t>之</a:t>
              </a:r>
              <a:r>
                <a:rPr lang="zh-CN" altLang="en-US" sz="2800" dirty="0" smtClean="0">
                  <a:latin typeface="华文新魏" panose="02010800040101010101" pitchFamily="2" charset="-122"/>
                  <a:ea typeface="华文新魏" panose="02010800040101010101" pitchFamily="2" charset="-122"/>
                </a:rPr>
                <a:t> </a:t>
              </a:r>
              <a:r>
                <a:rPr lang="zh-CN" altLang="en-US" sz="4400" b="1" u="sng" dirty="0">
                  <a:solidFill>
                    <a:srgbClr val="FF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“仁”</a:t>
              </a:r>
              <a:endParaRPr lang="zh-CN" altLang="en-US" sz="4400" b="1" u="sng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0" name="横卷形 9"/>
            <p:cNvSpPr/>
            <p:nvPr/>
          </p:nvSpPr>
          <p:spPr>
            <a:xfrm>
              <a:off x="431" y="119"/>
              <a:ext cx="2149" cy="816"/>
            </a:xfrm>
            <a:prstGeom prst="horizontalScroll">
              <a:avLst>
                <a:gd name="adj" fmla="val 125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 flipH="1">
            <a:off x="2092309" y="5014123"/>
            <a:ext cx="8365585" cy="54864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>
              <a:spcBef>
                <a:spcPct val="50000"/>
              </a:spcBef>
            </a:pPr>
            <a:r>
              <a:rPr lang="zh-CN" altLang="en-US" sz="3000" b="1" dirty="0">
                <a:latin typeface="黑体" panose="02010609060101010101" charset="-122"/>
                <a:ea typeface="黑体" panose="02010609060101010101" charset="-122"/>
              </a:rPr>
              <a:t>（</a:t>
            </a:r>
            <a:r>
              <a:rPr lang="en-US" altLang="zh-CN" sz="3000" b="1" dirty="0">
                <a:latin typeface="黑体" panose="02010609060101010101" charset="-122"/>
                <a:ea typeface="黑体" panose="02010609060101010101" charset="-122"/>
              </a:rPr>
              <a:t>1</a:t>
            </a:r>
            <a:r>
              <a:rPr lang="zh-CN" altLang="en-US" sz="3000" b="1" dirty="0">
                <a:latin typeface="黑体" panose="02010609060101010101" charset="-122"/>
                <a:ea typeface="黑体" panose="02010609060101010101" charset="-122"/>
              </a:rPr>
              <a:t>）“仁”的主要内容：</a:t>
            </a:r>
            <a:endParaRPr lang="zh-CN" altLang="en-US" sz="30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2" name="矩形 11"/>
          <p:cNvSpPr/>
          <p:nvPr/>
        </p:nvSpPr>
        <p:spPr>
          <a:xfrm flipH="1">
            <a:off x="6948256" y="4996340"/>
            <a:ext cx="1981200" cy="5486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/>
            <a:r>
              <a:rPr lang="zh-CN" altLang="en-US" sz="3000" b="1" dirty="0">
                <a:solidFill>
                  <a:srgbClr val="FF3300"/>
                </a:solidFill>
                <a:latin typeface="黑体" panose="02010609060101010101" charset="-122"/>
                <a:ea typeface="黑体" panose="02010609060101010101" charset="-122"/>
              </a:rPr>
              <a:t>爱人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 flipH="1">
            <a:off x="2185201" y="5580546"/>
            <a:ext cx="6445250" cy="5486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>
              <a:spcBef>
                <a:spcPct val="50000"/>
              </a:spcBef>
            </a:pPr>
            <a:r>
              <a:rPr lang="zh-CN" altLang="en-US" sz="3000" b="1" dirty="0">
                <a:latin typeface="黑体" panose="02010609060101010101" charset="-122"/>
                <a:ea typeface="黑体" panose="02010609060101010101" charset="-122"/>
              </a:rPr>
              <a:t>（</a:t>
            </a:r>
            <a:r>
              <a:rPr lang="en-US" altLang="zh-CN" sz="3000" b="1" dirty="0">
                <a:latin typeface="黑体" panose="02010609060101010101" charset="-122"/>
                <a:ea typeface="黑体" panose="02010609060101010101" charset="-122"/>
              </a:rPr>
              <a:t>2</a:t>
            </a:r>
            <a:r>
              <a:rPr lang="zh-CN" altLang="en-US" sz="3000" b="1" dirty="0">
                <a:latin typeface="黑体" panose="02010609060101010101" charset="-122"/>
                <a:ea typeface="黑体" panose="02010609060101010101" charset="-122"/>
              </a:rPr>
              <a:t>）实现“仁”的途径：</a:t>
            </a:r>
            <a:endParaRPr lang="zh-CN" altLang="en-US" sz="30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4" name="矩形 13"/>
          <p:cNvSpPr/>
          <p:nvPr/>
        </p:nvSpPr>
        <p:spPr>
          <a:xfrm flipH="1">
            <a:off x="6656881" y="5532283"/>
            <a:ext cx="4284662" cy="10363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/>
            <a:r>
              <a:rPr lang="zh-CN" altLang="en-US" sz="3000" b="1" dirty="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charset="-122"/>
              </a:rPr>
              <a:t>遵循</a:t>
            </a:r>
            <a:r>
              <a:rPr lang="zh-CN" altLang="en-US" sz="3000" b="1" dirty="0">
                <a:solidFill>
                  <a:srgbClr val="FF33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“</a:t>
            </a:r>
            <a:r>
              <a:rPr lang="zh-CN" altLang="en-US" sz="3000" b="1" dirty="0">
                <a:solidFill>
                  <a:srgbClr val="FF3300"/>
                </a:solidFill>
                <a:latin typeface="黑体" panose="02010609060101010101" charset="-122"/>
                <a:ea typeface="黑体" panose="02010609060101010101" charset="-122"/>
              </a:rPr>
              <a:t>忠恕”之道，“已所不欲，勿施于人”</a:t>
            </a:r>
            <a:r>
              <a:rPr lang="zh-CN" altLang="en-US" sz="3200" b="1" dirty="0">
                <a:solidFill>
                  <a:srgbClr val="FF3300"/>
                </a:solidFill>
                <a:latin typeface="黑体" panose="02010609060101010101" charset="-122"/>
                <a:ea typeface="黑体" panose="02010609060101010101" charset="-122"/>
              </a:rPr>
              <a:t>                  </a:t>
            </a:r>
            <a:endParaRPr lang="zh-CN" altLang="en-US" sz="3200" b="1" dirty="0">
              <a:solidFill>
                <a:srgbClr val="FF33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71" grpId="0" bldLvl="0" animBg="1"/>
      <p:bldP spid="11" grpId="0"/>
      <p:bldP spid="12" grpId="0"/>
      <p:bldP spid="13" grpId="0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42" name="矩形 65541" descr="再生纸"/>
          <p:cNvSpPr/>
          <p:nvPr/>
        </p:nvSpPr>
        <p:spPr>
          <a:xfrm>
            <a:off x="136208" y="1613853"/>
            <a:ext cx="8137525" cy="2246630"/>
          </a:xfrm>
          <a:prstGeom prst="rect">
            <a:avLst/>
          </a:prstGeom>
          <a:blipFill rotWithShape="0">
            <a:blip r:embed="rId1"/>
          </a:blipFill>
          <a:ln w="38100" cap="flat" cmpd="dbl">
            <a:solidFill>
              <a:srgbClr val="00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lvl="0">
              <a:spcBef>
                <a:spcPct val="35000"/>
              </a:spcBef>
              <a:buClr>
                <a:srgbClr val="000000"/>
              </a:buClr>
            </a:pPr>
            <a:r>
              <a:rPr lang="zh-CN" altLang="en-US" sz="3200" b="1" dirty="0">
                <a:effectLst>
                  <a:outerShdw blurRad="38100" dist="38100" dir="2700000">
                    <a:srgbClr val="FFFFFF"/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﹡子曰：“为政以德，譬如北辰，居其所    而众星共（拱）之。” </a:t>
            </a:r>
            <a:endParaRPr lang="zh-CN" altLang="en-US" sz="3200" b="1" dirty="0">
              <a:effectLst>
                <a:outerShdw blurRad="38100" dist="38100" dir="2700000">
                  <a:srgbClr val="FFFFFF"/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lvl="0">
              <a:spcBef>
                <a:spcPct val="35000"/>
              </a:spcBef>
            </a:pPr>
            <a:r>
              <a:rPr lang="zh-CN" altLang="en-US" sz="3200" b="1" dirty="0">
                <a:effectLst>
                  <a:outerShdw blurRad="38100" dist="38100" dir="2700000">
                    <a:srgbClr val="FFFFFF"/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﹡子曰：“ 道之以政，齐之以刑，民免而无耻；道之以德，齐之以礼，有耻且格。”</a:t>
            </a:r>
            <a:endParaRPr lang="zh-CN" altLang="en-US" sz="3200" b="1" dirty="0">
              <a:effectLst>
                <a:outerShdw blurRad="38100" dist="38100" dir="2700000">
                  <a:srgbClr val="FFFFFF"/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65547" name="组合 65546"/>
          <p:cNvGrpSpPr/>
          <p:nvPr/>
        </p:nvGrpSpPr>
        <p:grpSpPr>
          <a:xfrm>
            <a:off x="2208213" y="115888"/>
            <a:ext cx="4175125" cy="1295400"/>
            <a:chOff x="431" y="119"/>
            <a:chExt cx="2086" cy="816"/>
          </a:xfrm>
        </p:grpSpPr>
        <p:sp>
          <p:nvSpPr>
            <p:cNvPr id="65548" name="文本框 65547"/>
            <p:cNvSpPr txBox="1"/>
            <p:nvPr/>
          </p:nvSpPr>
          <p:spPr>
            <a:xfrm>
              <a:off x="521" y="210"/>
              <a:ext cx="1996" cy="628"/>
            </a:xfrm>
            <a:prstGeom prst="rect">
              <a:avLst/>
            </a:prstGeom>
            <a:solidFill>
              <a:srgbClr val="FFCC99"/>
            </a:solidFill>
            <a:ln w="9525">
              <a:noFill/>
            </a:ln>
          </p:spPr>
          <p:txBody>
            <a:bodyPr>
              <a:spAutoFit/>
            </a:bodyPr>
            <a:lstStyle/>
            <a:p>
              <a:pPr lvl="0">
                <a:lnSpc>
                  <a:spcPct val="135000"/>
                </a:lnSpc>
                <a:spcBef>
                  <a:spcPct val="50000"/>
                </a:spcBef>
              </a:pPr>
              <a:r>
                <a:rPr lang="en-US" altLang="zh-CN" sz="2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《</a:t>
              </a:r>
              <a:r>
                <a:rPr lang="zh-CN" altLang="en-US" sz="2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论语</a:t>
              </a:r>
              <a:r>
                <a:rPr lang="en-US" altLang="zh-CN" sz="2800" b="1">
                  <a:latin typeface="华文新魏" panose="02010800040101010101" pitchFamily="2" charset="-122"/>
                  <a:ea typeface="华文新魏" panose="02010800040101010101" pitchFamily="2" charset="-122"/>
                </a:rPr>
                <a:t>》</a:t>
              </a:r>
              <a:r>
                <a:rPr lang="zh-CN" altLang="en-US" sz="3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之</a:t>
              </a:r>
              <a:r>
                <a:rPr lang="zh-CN" altLang="en-US" sz="2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</a:t>
              </a:r>
              <a:r>
                <a:rPr lang="zh-CN" altLang="en-US" sz="4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</a:t>
              </a:r>
              <a:r>
                <a:rPr lang="zh-CN" altLang="en-US" sz="4400" b="1" u="sng" dirty="0">
                  <a:solidFill>
                    <a:srgbClr val="FF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“德”</a:t>
              </a:r>
              <a:endParaRPr lang="zh-CN" altLang="en-US" sz="4400" b="1" u="sng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65549" name="横卷形 65548"/>
            <p:cNvSpPr/>
            <p:nvPr/>
          </p:nvSpPr>
          <p:spPr>
            <a:xfrm>
              <a:off x="431" y="119"/>
              <a:ext cx="2086" cy="816"/>
            </a:xfrm>
            <a:prstGeom prst="horizontalScroll">
              <a:avLst>
                <a:gd name="adj" fmla="val 125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65550" name="Text Box 17"/>
          <p:cNvSpPr txBox="1"/>
          <p:nvPr/>
        </p:nvSpPr>
        <p:spPr>
          <a:xfrm>
            <a:off x="1759585" y="3860800"/>
            <a:ext cx="658749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/>
            <a:r>
              <a:rPr lang="zh-CN" altLang="en-US" sz="3200" b="1" dirty="0">
                <a:solidFill>
                  <a:srgbClr val="CC3300"/>
                </a:solidFill>
                <a:latin typeface="Arial" panose="020B0604020202020204" pitchFamily="34" charset="0"/>
                <a:ea typeface="华文中宋" panose="02010600040101010101" pitchFamily="2" charset="-122"/>
              </a:rPr>
              <a:t>孔子的主张是什么？</a:t>
            </a:r>
            <a:endParaRPr lang="zh-CN" altLang="en-US" sz="3200" b="1" dirty="0">
              <a:solidFill>
                <a:srgbClr val="CC3300"/>
              </a:solidFill>
              <a:latin typeface="Arial" panose="020B0604020202020204" pitchFamily="34" charset="0"/>
              <a:ea typeface="华文中宋" panose="02010600040101010101" pitchFamily="2" charset="-122"/>
            </a:endParaRP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136525" y="4205605"/>
            <a:ext cx="8497888" cy="22860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32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</a:rPr>
              <a:t>        </a:t>
            </a:r>
            <a:r>
              <a:rPr lang="zh-CN" altLang="en-US" sz="32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</a:rPr>
              <a:t>主张：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为政以德</a:t>
            </a:r>
            <a:endParaRPr lang="zh-CN" altLang="en-US" sz="32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lvl="0">
              <a:lnSpc>
                <a:spcPct val="150000"/>
              </a:lnSpc>
            </a:pPr>
            <a:r>
              <a:rPr lang="zh-CN" altLang="en-US" sz="32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</a:rPr>
              <a:t>  要求统治者爱惜民力，反对严刑峻法，用   “德”教化百姓。</a:t>
            </a:r>
            <a:endParaRPr lang="zh-CN" altLang="en-US" sz="3200" b="1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5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5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50" grpId="0"/>
      <p:bldP spid="8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矩形 14339" descr="再生纸"/>
          <p:cNvSpPr/>
          <p:nvPr/>
        </p:nvSpPr>
        <p:spPr>
          <a:xfrm>
            <a:off x="1884363" y="1497013"/>
            <a:ext cx="8459787" cy="2583815"/>
          </a:xfrm>
          <a:prstGeom prst="rect">
            <a:avLst/>
          </a:prstGeom>
          <a:blipFill rotWithShape="0">
            <a:blip r:embed="rId1"/>
          </a:blipFill>
          <a:ln w="38100" cap="flat" cmpd="dbl">
            <a:solidFill>
              <a:srgbClr val="00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lvl="0">
              <a:spcBef>
                <a:spcPct val="30000"/>
              </a:spcBef>
              <a:buClr>
                <a:srgbClr val="000000"/>
              </a:buClr>
            </a:pPr>
            <a:r>
              <a:rPr lang="zh-CN" altLang="en-US" sz="2800" b="1" dirty="0">
                <a:solidFill>
                  <a:srgbClr val="0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﹡子曰：“周监于二代，郁郁乎文哉，吾从周。”</a:t>
            </a:r>
            <a:r>
              <a:rPr lang="zh-CN" altLang="en-US" sz="2800" dirty="0">
                <a:solidFill>
                  <a:srgbClr val="0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endParaRPr lang="zh-CN" altLang="en-US" sz="2800" dirty="0">
              <a:solidFill>
                <a:srgbClr val="00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lvl="0">
              <a:spcBef>
                <a:spcPct val="30000"/>
              </a:spcBef>
              <a:buClr>
                <a:srgbClr val="000000"/>
              </a:buClr>
            </a:pPr>
            <a:r>
              <a:rPr lang="zh-CN" altLang="en-US" sz="2800" b="1" dirty="0">
                <a:solidFill>
                  <a:srgbClr val="0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﹡齐景公问政于孔子。孔子对曰：“君君，臣臣，父父，子子。” </a:t>
            </a:r>
            <a:endParaRPr lang="zh-CN" altLang="en-US" sz="2800">
              <a:solidFill>
                <a:srgbClr val="00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lvl="0">
              <a:spcBef>
                <a:spcPct val="30000"/>
              </a:spcBef>
              <a:buClr>
                <a:srgbClr val="000000"/>
              </a:buClr>
            </a:pPr>
            <a:r>
              <a:rPr lang="zh-CN" altLang="en-US" sz="3200" b="1">
                <a:solidFill>
                  <a:srgbClr val="0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﹡</a:t>
            </a:r>
            <a:r>
              <a:rPr lang="zh-CN" altLang="en-US" sz="2800" b="1" dirty="0">
                <a:solidFill>
                  <a:srgbClr val="0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子曰：“</a:t>
            </a:r>
            <a:r>
              <a:rPr lang="zh-CN" alt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必也正名乎。</a:t>
            </a:r>
            <a:r>
              <a:rPr lang="zh-CN" altLang="en-US" sz="2800" b="1" dirty="0">
                <a:solidFill>
                  <a:srgbClr val="0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”  “名不正则言不顺，言不顺则事不成；</a:t>
            </a:r>
            <a:r>
              <a:rPr lang="zh-CN" alt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事不成，则礼乐不兴；</a:t>
            </a:r>
            <a:r>
              <a:rPr lang="en-US" altLang="zh-CN" sz="2800" b="1">
                <a:solidFill>
                  <a:srgbClr val="000000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……”</a:t>
            </a:r>
            <a:endParaRPr lang="en-US" altLang="zh-CN" sz="2800" b="1">
              <a:solidFill>
                <a:srgbClr val="000000"/>
              </a:solidFill>
              <a:latin typeface="Arial" panose="020B0604020202020204" pitchFamily="34" charset="0"/>
              <a:ea typeface="隶书" panose="02010509060101010101" pitchFamily="49" charset="-122"/>
            </a:endParaRPr>
          </a:p>
        </p:txBody>
      </p:sp>
      <p:sp>
        <p:nvSpPr>
          <p:cNvPr id="14348" name="文本框 14347"/>
          <p:cNvSpPr txBox="1"/>
          <p:nvPr/>
        </p:nvSpPr>
        <p:spPr>
          <a:xfrm>
            <a:off x="1774825" y="4941888"/>
            <a:ext cx="6264275" cy="13449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Arial" panose="020B0604020202020204" pitchFamily="34" charset="0"/>
                <a:ea typeface="华文行楷" panose="02010800040101010101" charset="-122"/>
              </a:rPr>
              <a:t>孔子追求的“礼”是什么？</a:t>
            </a:r>
            <a:endParaRPr lang="zh-CN" altLang="en-US" sz="3200" b="1" dirty="0">
              <a:solidFill>
                <a:srgbClr val="FF0000"/>
              </a:solidFill>
              <a:latin typeface="Arial" panose="020B0604020202020204" pitchFamily="34" charset="0"/>
              <a:ea typeface="华文行楷" panose="02010800040101010101" charset="-122"/>
            </a:endParaRPr>
          </a:p>
          <a:p>
            <a:pPr lvl="0"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Arial" panose="020B0604020202020204" pitchFamily="34" charset="0"/>
                <a:ea typeface="华文行楷" panose="02010800040101010101" charset="-122"/>
              </a:rPr>
              <a:t>他主张如何实现“礼”？</a:t>
            </a:r>
            <a:endParaRPr lang="zh-CN" altLang="en-US" sz="3200" b="1">
              <a:solidFill>
                <a:srgbClr val="FF0000"/>
              </a:solidFill>
              <a:latin typeface="Arial" panose="020B0604020202020204" pitchFamily="34" charset="0"/>
              <a:ea typeface="华文行楷" panose="02010800040101010101" charset="-122"/>
            </a:endParaRPr>
          </a:p>
        </p:txBody>
      </p:sp>
      <p:sp>
        <p:nvSpPr>
          <p:cNvPr id="14349" name="文本框 14348"/>
          <p:cNvSpPr txBox="1"/>
          <p:nvPr/>
        </p:nvSpPr>
        <p:spPr>
          <a:xfrm>
            <a:off x="6809423" y="4941888"/>
            <a:ext cx="4392612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>
              <a:spcBef>
                <a:spcPct val="50000"/>
              </a:spcBef>
            </a:pPr>
            <a:r>
              <a:rPr lang="zh-CN" altLang="en-US" sz="2800" b="1" dirty="0">
                <a:solidFill>
                  <a:srgbClr val="0000CC"/>
                </a:solidFill>
                <a:latin typeface="Arial" panose="020B0604020202020204" pitchFamily="34" charset="0"/>
                <a:ea typeface="黑体" panose="02010609060101010101" charset="-122"/>
              </a:rPr>
              <a:t>西周时的等级名分制度</a:t>
            </a:r>
            <a:endParaRPr lang="zh-CN" altLang="en-US" sz="2800" b="1">
              <a:solidFill>
                <a:srgbClr val="0000CC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14350" name="文本框 14349"/>
          <p:cNvSpPr txBox="1"/>
          <p:nvPr/>
        </p:nvSpPr>
        <p:spPr>
          <a:xfrm>
            <a:off x="6672263" y="549275"/>
            <a:ext cx="2001837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>
              <a:spcBef>
                <a:spcPct val="50000"/>
              </a:spcBef>
            </a:pPr>
            <a:r>
              <a:rPr lang="en-US" altLang="zh-CN" sz="2800" b="1" dirty="0">
                <a:latin typeface="Arial" panose="020B0604020202020204" pitchFamily="34" charset="0"/>
                <a:ea typeface="黑体" panose="02010609060101010101" charset="-122"/>
              </a:rPr>
              <a:t>“</a:t>
            </a:r>
            <a:r>
              <a:rPr lang="zh-CN" altLang="en-US" sz="2800" b="1" dirty="0">
                <a:latin typeface="Arial" panose="020B0604020202020204" pitchFamily="34" charset="0"/>
                <a:ea typeface="黑体" panose="02010609060101010101" charset="-122"/>
              </a:rPr>
              <a:t>克己复礼”</a:t>
            </a:r>
            <a:endParaRPr lang="zh-CN" altLang="en-US" sz="2800" b="1" dirty="0"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14351" name="文本框 14350"/>
          <p:cNvSpPr txBox="1"/>
          <p:nvPr/>
        </p:nvSpPr>
        <p:spPr>
          <a:xfrm>
            <a:off x="6586538" y="5768975"/>
            <a:ext cx="2087562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>
              <a:spcBef>
                <a:spcPct val="50000"/>
              </a:spcBef>
            </a:pPr>
            <a:r>
              <a:rPr lang="en-US" altLang="zh-CN" sz="2800" b="1" dirty="0">
                <a:solidFill>
                  <a:srgbClr val="0000CC"/>
                </a:solidFill>
                <a:latin typeface="Arial" panose="020B0604020202020204" pitchFamily="34" charset="0"/>
                <a:ea typeface="黑体" panose="02010609060101010101" charset="-122"/>
              </a:rPr>
              <a:t>“</a:t>
            </a:r>
            <a:r>
              <a:rPr lang="zh-CN" altLang="en-US" sz="2800" b="1" dirty="0">
                <a:solidFill>
                  <a:srgbClr val="0000CC"/>
                </a:solidFill>
                <a:latin typeface="Arial" panose="020B0604020202020204" pitchFamily="34" charset="0"/>
                <a:ea typeface="黑体" panose="02010609060101010101" charset="-122"/>
              </a:rPr>
              <a:t>正名”</a:t>
            </a:r>
            <a:endParaRPr lang="zh-CN" altLang="en-US" sz="2800" b="1">
              <a:solidFill>
                <a:srgbClr val="0000CC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14355" name="文本框 14354"/>
          <p:cNvSpPr txBox="1"/>
          <p:nvPr/>
        </p:nvSpPr>
        <p:spPr>
          <a:xfrm>
            <a:off x="1847850" y="404813"/>
            <a:ext cx="2376488" cy="3657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ctr">
              <a:spcBef>
                <a:spcPct val="50000"/>
              </a:spcBef>
            </a:pPr>
            <a:endParaRPr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14358" name="组合 14357"/>
          <p:cNvGrpSpPr/>
          <p:nvPr/>
        </p:nvGrpSpPr>
        <p:grpSpPr>
          <a:xfrm>
            <a:off x="2208213" y="115888"/>
            <a:ext cx="4248150" cy="1295400"/>
            <a:chOff x="431" y="119"/>
            <a:chExt cx="2086" cy="816"/>
          </a:xfrm>
        </p:grpSpPr>
        <p:sp>
          <p:nvSpPr>
            <p:cNvPr id="14359" name="文本框 14358"/>
            <p:cNvSpPr txBox="1"/>
            <p:nvPr/>
          </p:nvSpPr>
          <p:spPr>
            <a:xfrm>
              <a:off x="521" y="210"/>
              <a:ext cx="1996" cy="628"/>
            </a:xfrm>
            <a:prstGeom prst="rect">
              <a:avLst/>
            </a:prstGeom>
            <a:solidFill>
              <a:srgbClr val="FFCC99"/>
            </a:solidFill>
            <a:ln w="9525">
              <a:noFill/>
            </a:ln>
          </p:spPr>
          <p:txBody>
            <a:bodyPr>
              <a:spAutoFit/>
            </a:bodyPr>
            <a:lstStyle/>
            <a:p>
              <a:pPr lvl="0">
                <a:lnSpc>
                  <a:spcPct val="135000"/>
                </a:lnSpc>
                <a:spcBef>
                  <a:spcPct val="50000"/>
                </a:spcBef>
              </a:pPr>
              <a:r>
                <a:rPr lang="en-US" altLang="zh-CN" sz="2800" b="1" dirty="0">
                  <a:solidFill>
                    <a:srgbClr val="0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《</a:t>
              </a:r>
              <a:r>
                <a:rPr lang="zh-CN" altLang="en-US" sz="2800" b="1" dirty="0">
                  <a:solidFill>
                    <a:srgbClr val="0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论语</a:t>
              </a:r>
              <a:r>
                <a:rPr lang="en-US" altLang="zh-CN" sz="2800" b="1">
                  <a:solidFill>
                    <a:srgbClr val="0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》</a:t>
              </a:r>
              <a:r>
                <a:rPr lang="zh-CN" altLang="en-US" sz="3400" dirty="0">
                  <a:solidFill>
                    <a:srgbClr val="00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之</a:t>
              </a:r>
              <a:r>
                <a:rPr lang="zh-CN" altLang="en-US" sz="28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</a:t>
              </a:r>
              <a:r>
                <a:rPr lang="zh-CN" altLang="en-US" sz="4400" u="sng" dirty="0">
                  <a:solidFill>
                    <a:srgbClr val="FF0000"/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“礼”</a:t>
              </a:r>
              <a:endParaRPr lang="zh-CN" altLang="en-US" sz="4400" u="sng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4360" name="横卷形 14359"/>
            <p:cNvSpPr/>
            <p:nvPr/>
          </p:nvSpPr>
          <p:spPr>
            <a:xfrm>
              <a:off x="431" y="119"/>
              <a:ext cx="2086" cy="816"/>
            </a:xfrm>
            <a:prstGeom prst="horizontalScroll">
              <a:avLst>
                <a:gd name="adj" fmla="val 125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8" grpId="0"/>
      <p:bldP spid="14349" grpId="0"/>
      <p:bldP spid="14350" grpId="0"/>
      <p:bldP spid="1435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198800" y="914400"/>
            <a:ext cx="9799200" cy="25704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198800" y="3560400"/>
            <a:ext cx="9799200" cy="1472400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453620" cy="7841615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/>
        </p:nvSpPr>
        <p:spPr>
          <a:xfrm>
            <a:off x="1631950" y="702310"/>
            <a:ext cx="9665970" cy="9569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黑体" panose="02010609060101010101" charset="-122"/>
                <a:cs typeface="+mj-cs"/>
              </a:defRPr>
            </a:lvl1pPr>
          </a:lstStyle>
          <a:p>
            <a:r>
              <a:rPr lang="zh-CN" altLang="en-US" sz="6000" dirty="0">
                <a:solidFill>
                  <a:schemeClr val="bg1"/>
                </a:solidFill>
              </a:rPr>
              <a:t>第</a:t>
            </a:r>
            <a:r>
              <a:rPr lang="en-US" altLang="zh-CN" sz="6000" dirty="0">
                <a:solidFill>
                  <a:schemeClr val="bg1"/>
                </a:solidFill>
              </a:rPr>
              <a:t>2</a:t>
            </a:r>
            <a:r>
              <a:rPr lang="zh-CN" altLang="en-US" sz="6000" dirty="0">
                <a:solidFill>
                  <a:schemeClr val="bg1"/>
                </a:solidFill>
              </a:rPr>
              <a:t>课   诸侯纷争与变法运动</a:t>
            </a:r>
            <a:endParaRPr lang="en-US" altLang="zh-CN" sz="6000" dirty="0">
              <a:solidFill>
                <a:schemeClr val="bg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横卷形 67585" descr="孔子"/>
          <p:cNvSpPr/>
          <p:nvPr/>
        </p:nvSpPr>
        <p:spPr>
          <a:xfrm>
            <a:off x="1752600" y="3213100"/>
            <a:ext cx="2819400" cy="3111500"/>
          </a:xfrm>
          <a:prstGeom prst="horizontalScroll">
            <a:avLst>
              <a:gd name="adj" fmla="val 12500"/>
            </a:avLst>
          </a:prstGeom>
          <a:blipFill rotWithShape="0">
            <a:blip r:embed="rId1"/>
            <a:stretch>
              <a:fillRect/>
            </a:stretch>
          </a:blip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7587" name="矩形 67586"/>
          <p:cNvSpPr/>
          <p:nvPr/>
        </p:nvSpPr>
        <p:spPr>
          <a:xfrm rot="5400000">
            <a:off x="1537970" y="1293495"/>
            <a:ext cx="2788920" cy="1447800"/>
          </a:xfrm>
          <a:prstGeom prst="rect">
            <a:avLst/>
          </a:prstGeom>
        </p:spPr>
        <p:txBody>
          <a:bodyPr vert="eaVert" wrap="none" fromWordArt="1">
            <a:prstTxWarp prst="textWave4">
              <a:avLst>
                <a:gd name="adj1" fmla="val 13005"/>
                <a:gd name="adj2" fmla="val -3648"/>
              </a:avLst>
            </a:prstTxWarp>
            <a:norm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3600" b="1">
                <a:gradFill rotWithShape="0">
                  <a:gsLst>
                    <a:gs pos="0">
                      <a:srgbClr val="FF3399">
                        <a:alpha val="100000"/>
                      </a:srgbClr>
                    </a:gs>
                    <a:gs pos="25000">
                      <a:srgbClr val="FF6633">
                        <a:alpha val="100000"/>
                      </a:srgbClr>
                    </a:gs>
                    <a:gs pos="50000">
                      <a:srgbClr val="FFFF00">
                        <a:alpha val="100000"/>
                      </a:srgbClr>
                    </a:gs>
                    <a:gs pos="75000">
                      <a:srgbClr val="01A78F">
                        <a:alpha val="100000"/>
                      </a:srgbClr>
                    </a:gs>
                    <a:gs pos="100000">
                      <a:srgbClr val="3366FF">
                        <a:alpha val="100000"/>
                      </a:srgbClr>
                    </a:gs>
                  </a:gsLst>
                  <a:lin ang="0" scaled="1"/>
                  <a:tileRect/>
                </a:gradFill>
                <a:effectLst>
                  <a:outerShdw dist="99190" dir="7788334" algn="ctr" rotWithShape="0">
                    <a:srgbClr val="000080"/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连连看</a:t>
            </a:r>
            <a:endParaRPr lang="zh-CN" altLang="en-US" sz="3600" b="1">
              <a:gradFill rotWithShape="0">
                <a:gsLst>
                  <a:gs pos="0">
                    <a:srgbClr val="FF3399">
                      <a:alpha val="100000"/>
                    </a:srgbClr>
                  </a:gs>
                  <a:gs pos="25000">
                    <a:srgbClr val="FF6633">
                      <a:alpha val="100000"/>
                    </a:srgbClr>
                  </a:gs>
                  <a:gs pos="50000">
                    <a:srgbClr val="FFFF00">
                      <a:alpha val="100000"/>
                    </a:srgbClr>
                  </a:gs>
                  <a:gs pos="75000">
                    <a:srgbClr val="01A78F">
                      <a:alpha val="100000"/>
                    </a:srgbClr>
                  </a:gs>
                  <a:gs pos="100000">
                    <a:srgbClr val="3366FF">
                      <a:alpha val="100000"/>
                    </a:srgbClr>
                  </a:gs>
                </a:gsLst>
                <a:lin ang="0" scaled="1"/>
                <a:tileRect/>
              </a:gradFill>
              <a:effectLst>
                <a:outerShdw dist="99190" dir="7788334" algn="ctr" rotWithShape="0">
                  <a:srgbClr val="000080"/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67588" name="文本框 67587"/>
          <p:cNvSpPr txBox="1"/>
          <p:nvPr/>
        </p:nvSpPr>
        <p:spPr>
          <a:xfrm>
            <a:off x="4714875" y="1916113"/>
            <a:ext cx="1828800" cy="579120"/>
          </a:xfrm>
          <a:prstGeom prst="rect">
            <a:avLst/>
          </a:prstGeom>
          <a:noFill/>
          <a:ln w="9525">
            <a:noFill/>
          </a:ln>
        </p:spPr>
        <p:txBody>
          <a:bodyPr lIns="92075" tIns="46038" rIns="92075" bIns="46038">
            <a:spAutoFit/>
          </a:bodyPr>
          <a:lstStyle/>
          <a:p>
            <a:pPr lvl="0" algn="ctr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教学方法</a:t>
            </a:r>
            <a:endParaRPr lang="zh-CN" altLang="en-US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7589" name="文本框 67588"/>
          <p:cNvSpPr txBox="1"/>
          <p:nvPr/>
        </p:nvSpPr>
        <p:spPr>
          <a:xfrm>
            <a:off x="4534535" y="1125538"/>
            <a:ext cx="2209800" cy="579120"/>
          </a:xfrm>
          <a:prstGeom prst="rect">
            <a:avLst/>
          </a:prstGeom>
          <a:noFill/>
          <a:ln w="9525">
            <a:noFill/>
          </a:ln>
        </p:spPr>
        <p:txBody>
          <a:bodyPr lIns="92075" tIns="46038" rIns="92075" bIns="46038">
            <a:spAutoFit/>
          </a:bodyPr>
          <a:lstStyle/>
          <a:p>
            <a:pPr lvl="0" algn="ctr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教学对象</a:t>
            </a:r>
            <a:endParaRPr lang="zh-CN" altLang="en-US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7590" name="文本框 67589"/>
          <p:cNvSpPr txBox="1"/>
          <p:nvPr/>
        </p:nvSpPr>
        <p:spPr>
          <a:xfrm>
            <a:off x="4656138" y="3573463"/>
            <a:ext cx="1905000" cy="579120"/>
          </a:xfrm>
          <a:prstGeom prst="rect">
            <a:avLst/>
          </a:prstGeom>
          <a:noFill/>
          <a:ln w="9525">
            <a:noFill/>
          </a:ln>
        </p:spPr>
        <p:txBody>
          <a:bodyPr lIns="92075" tIns="46038" rIns="92075" bIns="46038">
            <a:spAutoFit/>
          </a:bodyPr>
          <a:lstStyle/>
          <a:p>
            <a:pPr lvl="0" algn="ctr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学习方法</a:t>
            </a:r>
            <a:endParaRPr lang="zh-CN" altLang="en-US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7591" name="文本框 67590"/>
          <p:cNvSpPr txBox="1"/>
          <p:nvPr/>
        </p:nvSpPr>
        <p:spPr>
          <a:xfrm>
            <a:off x="4583113" y="4941888"/>
            <a:ext cx="2133600" cy="579120"/>
          </a:xfrm>
          <a:prstGeom prst="rect">
            <a:avLst/>
          </a:prstGeom>
          <a:noFill/>
          <a:ln w="9525">
            <a:noFill/>
          </a:ln>
        </p:spPr>
        <p:txBody>
          <a:bodyPr lIns="92075" tIns="46038" rIns="92075" bIns="46038">
            <a:spAutoFit/>
          </a:bodyPr>
          <a:lstStyle/>
          <a:p>
            <a:pPr lvl="0" algn="ctr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学习态度</a:t>
            </a:r>
            <a:endParaRPr lang="zh-CN" altLang="en-US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7592" name="文本框 67591"/>
          <p:cNvSpPr txBox="1"/>
          <p:nvPr/>
        </p:nvSpPr>
        <p:spPr>
          <a:xfrm>
            <a:off x="8112125" y="1219200"/>
            <a:ext cx="2514600" cy="579120"/>
          </a:xfrm>
          <a:prstGeom prst="rect">
            <a:avLst/>
          </a:prstGeom>
          <a:solidFill>
            <a:srgbClr val="FFCC00"/>
          </a:solidFill>
          <a:ln w="9525">
            <a:noFill/>
          </a:ln>
        </p:spPr>
        <p:txBody>
          <a:bodyPr lIns="92075" tIns="46038" rIns="92075" bIns="46038">
            <a:spAutoFit/>
          </a:bodyPr>
          <a:lstStyle/>
          <a:p>
            <a:pPr lvl="0" algn="l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32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</a:t>
            </a:r>
            <a:r>
              <a:rPr lang="zh-CN" altLang="en-US" sz="32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有教无类”</a:t>
            </a:r>
            <a:endParaRPr lang="zh-CN" altLang="en-US" sz="3200" b="1" dirty="0">
              <a:solidFill>
                <a:srgbClr val="7030A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7593" name="文本框 67592"/>
          <p:cNvSpPr txBox="1"/>
          <p:nvPr/>
        </p:nvSpPr>
        <p:spPr>
          <a:xfrm>
            <a:off x="8112125" y="1989138"/>
            <a:ext cx="2514600" cy="579120"/>
          </a:xfrm>
          <a:prstGeom prst="rect">
            <a:avLst/>
          </a:prstGeom>
          <a:solidFill>
            <a:srgbClr val="FFCC00"/>
          </a:solidFill>
          <a:ln w="9525">
            <a:noFill/>
          </a:ln>
        </p:spPr>
        <p:txBody>
          <a:bodyPr lIns="92075" tIns="46038" rIns="92075" bIns="46038">
            <a:spAutoFit/>
          </a:bodyPr>
          <a:lstStyle/>
          <a:p>
            <a:pPr lvl="0" algn="ctr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32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</a:t>
            </a:r>
            <a:r>
              <a:rPr lang="zh-CN" altLang="en-US" sz="32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因材施教”</a:t>
            </a:r>
            <a:endParaRPr lang="zh-CN" altLang="en-US" sz="3200" b="1" dirty="0">
              <a:solidFill>
                <a:srgbClr val="7030A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7594" name="文本框 67593"/>
          <p:cNvSpPr txBox="1"/>
          <p:nvPr/>
        </p:nvSpPr>
        <p:spPr>
          <a:xfrm>
            <a:off x="7716838" y="2636838"/>
            <a:ext cx="2916237" cy="1066800"/>
          </a:xfrm>
          <a:prstGeom prst="rect">
            <a:avLst/>
          </a:prstGeom>
          <a:solidFill>
            <a:srgbClr val="FFCC00"/>
          </a:solidFill>
          <a:ln w="9525">
            <a:noFill/>
          </a:ln>
        </p:spPr>
        <p:txBody>
          <a:bodyPr lIns="92075" tIns="46038" rIns="92075" bIns="46038">
            <a:spAutoFit/>
          </a:bodyPr>
          <a:lstStyle/>
          <a:p>
            <a:pPr lvl="0" algn="l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32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</a:t>
            </a:r>
            <a:r>
              <a:rPr lang="zh-CN" altLang="en-US" sz="32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知之为知之，不知为不知”</a:t>
            </a:r>
            <a:endParaRPr lang="zh-CN" altLang="en-US" sz="3200" b="1" dirty="0">
              <a:solidFill>
                <a:srgbClr val="7030A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7595" name="文本框 67594"/>
          <p:cNvSpPr txBox="1"/>
          <p:nvPr/>
        </p:nvSpPr>
        <p:spPr>
          <a:xfrm>
            <a:off x="7751763" y="3929063"/>
            <a:ext cx="2881312" cy="579120"/>
          </a:xfrm>
          <a:prstGeom prst="rect">
            <a:avLst/>
          </a:prstGeom>
          <a:solidFill>
            <a:srgbClr val="FFCC00"/>
          </a:solidFill>
          <a:ln w="9525">
            <a:noFill/>
          </a:ln>
        </p:spPr>
        <p:txBody>
          <a:bodyPr lIns="92075" tIns="46038" rIns="92075" bIns="46038">
            <a:spAutoFit/>
          </a:bodyPr>
          <a:lstStyle/>
          <a:p>
            <a:pPr lvl="0" algn="ctr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32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</a:t>
            </a:r>
            <a:r>
              <a:rPr lang="zh-CN" altLang="en-US" sz="32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温故而知新”</a:t>
            </a:r>
            <a:endParaRPr lang="zh-CN" altLang="en-US" sz="3200" b="1" dirty="0">
              <a:solidFill>
                <a:srgbClr val="7030A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7596" name="文本框 67595"/>
          <p:cNvSpPr txBox="1"/>
          <p:nvPr/>
        </p:nvSpPr>
        <p:spPr>
          <a:xfrm>
            <a:off x="7356475" y="4724400"/>
            <a:ext cx="3276600" cy="1066800"/>
          </a:xfrm>
          <a:prstGeom prst="rect">
            <a:avLst/>
          </a:prstGeom>
          <a:solidFill>
            <a:srgbClr val="FFCC00"/>
          </a:solidFill>
          <a:ln w="9525">
            <a:noFill/>
          </a:ln>
        </p:spPr>
        <p:txBody>
          <a:bodyPr lIns="92075" tIns="46038" rIns="92075" bIns="46038">
            <a:spAutoFit/>
          </a:bodyPr>
          <a:lstStyle/>
          <a:p>
            <a:pPr lvl="0" algn="l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32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</a:t>
            </a:r>
            <a:r>
              <a:rPr lang="zh-CN" altLang="en-US" sz="32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学而不思则罔，思而不学则怠”</a:t>
            </a:r>
            <a:endParaRPr lang="zh-CN" altLang="en-US" sz="3200" b="1" dirty="0">
              <a:solidFill>
                <a:srgbClr val="7030A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7609" name="直接连接符 67608"/>
          <p:cNvSpPr/>
          <p:nvPr/>
        </p:nvSpPr>
        <p:spPr>
          <a:xfrm flipV="1">
            <a:off x="6743700" y="2276475"/>
            <a:ext cx="1368425" cy="0"/>
          </a:xfrm>
          <a:prstGeom prst="line">
            <a:avLst/>
          </a:prstGeom>
          <a:ln w="285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7611" name="直接连接符 67610"/>
          <p:cNvSpPr/>
          <p:nvPr/>
        </p:nvSpPr>
        <p:spPr>
          <a:xfrm flipV="1">
            <a:off x="6527800" y="3068638"/>
            <a:ext cx="1223963" cy="2268537"/>
          </a:xfrm>
          <a:prstGeom prst="line">
            <a:avLst/>
          </a:prstGeom>
          <a:ln w="3810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7612" name="直接连接符 67611"/>
          <p:cNvSpPr/>
          <p:nvPr/>
        </p:nvSpPr>
        <p:spPr>
          <a:xfrm>
            <a:off x="6527800" y="3933825"/>
            <a:ext cx="1223963" cy="288925"/>
          </a:xfrm>
          <a:prstGeom prst="line">
            <a:avLst/>
          </a:prstGeom>
          <a:ln w="285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7613" name="直接连接符 67612"/>
          <p:cNvSpPr/>
          <p:nvPr/>
        </p:nvSpPr>
        <p:spPr>
          <a:xfrm>
            <a:off x="6527800" y="4076700"/>
            <a:ext cx="863600" cy="792163"/>
          </a:xfrm>
          <a:prstGeom prst="line">
            <a:avLst/>
          </a:prstGeom>
          <a:ln w="3810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7614" name="直接连接符 67613"/>
          <p:cNvSpPr/>
          <p:nvPr/>
        </p:nvSpPr>
        <p:spPr>
          <a:xfrm flipV="1">
            <a:off x="6743700" y="1484313"/>
            <a:ext cx="1368425" cy="0"/>
          </a:xfrm>
          <a:prstGeom prst="line">
            <a:avLst/>
          </a:prstGeom>
          <a:ln w="2857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7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7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67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67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67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/>
          <p:cNvSpPr txBox="1"/>
          <p:nvPr/>
        </p:nvSpPr>
        <p:spPr>
          <a:xfrm>
            <a:off x="316337" y="764371"/>
            <a:ext cx="3205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zh-CN" altLang="en-US" sz="3200" b="1" spc="200" smtClean="0">
                <a:solidFill>
                  <a:schemeClr val="tx1">
                    <a:lumMod val="95000"/>
                    <a:lumOff val="5000"/>
                  </a:schemeClr>
                </a:solidFill>
                <a:uFillTx/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</a:rPr>
              <a:t>三、孔子与老子</a:t>
            </a:r>
            <a:endParaRPr kumimoji="1" lang="zh-CN" altLang="en-US" sz="3200" b="1" spc="200" smtClean="0">
              <a:solidFill>
                <a:schemeClr val="tx1">
                  <a:lumMod val="95000"/>
                  <a:lumOff val="5000"/>
                </a:schemeClr>
              </a:solidFill>
              <a:uFillTx/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21817" y="2561656"/>
            <a:ext cx="8131175" cy="1634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800" b="1" dirty="0" smtClean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老子</a:t>
            </a:r>
            <a:r>
              <a:rPr kumimoji="1" lang="zh-CN" altLang="en-US" sz="2800" b="1" dirty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，也称老聃，传说姓李，名耳，春秋晚期楚国人，曾做过东周典藏史官，道家学派创始人。主要思想体现在</a:t>
            </a:r>
            <a:r>
              <a:rPr kumimoji="1"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《老子》</a:t>
            </a:r>
            <a:r>
              <a:rPr kumimoji="1" lang="zh-CN" altLang="en-US" sz="2800" b="1" dirty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（又称</a:t>
            </a:r>
            <a:r>
              <a:rPr kumimoji="1"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《道德经》</a:t>
            </a:r>
            <a:r>
              <a:rPr kumimoji="1" lang="zh-CN" altLang="en-US" sz="2800" b="1" dirty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）中。</a:t>
            </a:r>
            <a:endParaRPr kumimoji="1" lang="zh-CN" altLang="en-US" sz="2800" b="1" dirty="0">
              <a:latin typeface="楷体" panose="02010609060101010101" charset="-122"/>
              <a:ea typeface="楷体" panose="02010609060101010101" charset="-122"/>
              <a:cs typeface="黑体" panose="02010609060101010101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441700" y="1216132"/>
            <a:ext cx="26898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200" b="1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（二）</a:t>
            </a:r>
            <a:r>
              <a:rPr lang="zh-CN" sz="3200" b="1" smtClean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老子</a:t>
            </a:r>
            <a:endParaRPr lang="zh-CN" sz="3200" b="1">
              <a:latin typeface="楷体" panose="02010609060101010101" charset="-122"/>
              <a:ea typeface="楷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smtClean="0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1</a:t>
            </a:r>
            <a:r>
              <a:rPr lang="en-US" altLang="zh-CN" sz="2800" b="1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.</a:t>
            </a:r>
            <a:r>
              <a:rPr lang="zh-CN" altLang="en-US" sz="2800" b="1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老子的生平</a:t>
            </a:r>
            <a:endParaRPr lang="zh-CN" altLang="en-US" sz="2800" b="1">
              <a:latin typeface="楷体" panose="02010609060101010101" charset="-122"/>
              <a:ea typeface="楷体" panose="02010609060101010101" charset="-122"/>
              <a:cs typeface="黑体" panose="02010609060101010101" charset="-122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0070" y="954405"/>
            <a:ext cx="2910205" cy="60998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382117" y="825965"/>
            <a:ext cx="43014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——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没落奴隶主阶级的思想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27100" y="0"/>
            <a:ext cx="8928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春秋：奴隶社会瓦解时期的文化</a:t>
            </a:r>
            <a:endParaRPr lang="zh-CN" altLang="en-US" sz="3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>
    <p:checker dir="vert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文本框 69637"/>
          <p:cNvSpPr txBox="1"/>
          <p:nvPr/>
        </p:nvSpPr>
        <p:spPr>
          <a:xfrm>
            <a:off x="483870" y="1844675"/>
            <a:ext cx="4732655" cy="2584450"/>
          </a:xfrm>
          <a:prstGeom prst="rect">
            <a:avLst/>
          </a:prstGeom>
          <a:noFill/>
          <a:ln w="9525">
            <a:noFill/>
          </a:ln>
        </p:spPr>
        <p:txBody>
          <a:bodyPr wrap="square" lIns="92075" tIns="46038" rIns="92075" bIns="46038" anchor="t">
            <a:spAutoFit/>
          </a:bodyPr>
          <a:lstStyle/>
          <a:p>
            <a:pPr lvl="0" indent="0" algn="l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3600" b="1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     “</a:t>
            </a:r>
            <a:r>
              <a:rPr lang="zh-CN" altLang="en-US" sz="3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道生一，一生二，二生三，三生万物。”</a:t>
            </a:r>
            <a:endParaRPr lang="zh-CN" altLang="en-US" sz="3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lvl="0" indent="0" algn="ctr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endParaRPr lang="en-US" altLang="zh-CN" sz="3600" b="1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50178" name="图片 69639" descr="漫画老子强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16525" y="-69215"/>
            <a:ext cx="5451475" cy="70059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97766" y="1023798"/>
            <a:ext cx="6019800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Clr>
                <a:srgbClr val="808080"/>
              </a:buClr>
              <a:buSzPct val="70000"/>
            </a:pPr>
            <a:r>
              <a:rPr kumimoji="1" lang="en-US" altLang="zh-CN" sz="3200" b="1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</a:rPr>
              <a:t>(1)</a:t>
            </a:r>
            <a:r>
              <a:rPr kumimoji="1" lang="zh-CN" altLang="en-US" sz="3200" b="1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</a:rPr>
              <a:t>“道”的思想</a:t>
            </a:r>
            <a:endParaRPr lang="zh-CN" altLang="en-US" sz="3200" b="1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endParaRPr lang="en-US" altLang="zh-CN" sz="3200" b="1" dirty="0">
              <a:solidFill>
                <a:srgbClr val="FF33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7419" y="292626"/>
            <a:ext cx="52629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 smtClean="0"/>
              <a:t>一</a:t>
            </a:r>
            <a:r>
              <a:rPr lang="zh-CN" altLang="en-US" sz="4400" b="1" dirty="0" smtClean="0"/>
              <a:t>、老子哲学</a:t>
            </a:r>
            <a:r>
              <a:rPr lang="zh-CN" altLang="en-US" sz="4400" b="1" dirty="0" smtClean="0"/>
              <a:t>思想：</a:t>
            </a:r>
            <a:endParaRPr lang="zh-CN" altLang="en-US" sz="4400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323215" y="4193540"/>
            <a:ext cx="4754880" cy="16300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lvl="0" indent="0" algn="just" fontAlgn="auto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Wingdings" panose="05000000000000000000" charset="0"/>
              <a:buNone/>
            </a:pPr>
            <a:r>
              <a:rPr sz="40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人法地，地法天，</a:t>
            </a:r>
            <a:endParaRPr sz="40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lvl="0" indent="0" algn="just" fontAlgn="auto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Wingdings" panose="05000000000000000000" charset="0"/>
              <a:buNone/>
            </a:pPr>
            <a:r>
              <a:rPr sz="40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天法道，道法自然</a:t>
            </a:r>
            <a:r>
              <a:rPr lang="zh-CN" sz="40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。</a:t>
            </a:r>
            <a:endParaRPr lang="zh-CN" altLang="en-US" sz="400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矩形 62467"/>
          <p:cNvSpPr/>
          <p:nvPr/>
        </p:nvSpPr>
        <p:spPr>
          <a:xfrm>
            <a:off x="1196340" y="2843213"/>
            <a:ext cx="4356100" cy="2834640"/>
          </a:xfrm>
          <a:prstGeom prst="rect">
            <a:avLst/>
          </a:prstGeom>
          <a:noFill/>
          <a:ln w="9525">
            <a:noFill/>
          </a:ln>
        </p:spPr>
        <p:txBody>
          <a:bodyPr lIns="92075" tIns="46038" rIns="92075" bIns="46038" anchor="t">
            <a:spAutoFit/>
          </a:bodyPr>
          <a:lstStyle/>
          <a:p>
            <a:pPr lvl="0" indent="0" algn="l"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8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</a:t>
            </a:r>
            <a:r>
              <a:rPr lang="en-US" altLang="zh-CN" sz="3600" b="1" dirty="0">
                <a:solidFill>
                  <a:srgbClr val="8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 </a:t>
            </a:r>
            <a:r>
              <a:rPr lang="zh-CN" altLang="en-US" sz="3600" b="1" dirty="0">
                <a:solidFill>
                  <a:srgbClr val="8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有无相生，难易相成，长短相形，高下相盈，音声相和，前后相随。恒也。</a:t>
            </a:r>
            <a:endParaRPr lang="zh-CN" altLang="en-US" sz="3600" b="1" dirty="0">
              <a:solidFill>
                <a:srgbClr val="80000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lvl="0" indent="0" algn="l"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3600" b="1" dirty="0">
                <a:solidFill>
                  <a:srgbClr val="8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</a:t>
            </a:r>
            <a:r>
              <a:rPr lang="en-US" altLang="zh-CN" sz="3600" b="1" dirty="0">
                <a:solidFill>
                  <a:srgbClr val="8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——《</a:t>
            </a:r>
            <a:r>
              <a:rPr lang="zh-CN" altLang="en-US" sz="3600" b="1" dirty="0">
                <a:solidFill>
                  <a:srgbClr val="8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老子</a:t>
            </a:r>
            <a:r>
              <a:rPr lang="en-US" altLang="zh-CN" sz="3600" b="1">
                <a:solidFill>
                  <a:srgbClr val="8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》</a:t>
            </a:r>
            <a:endParaRPr lang="en-US" altLang="zh-CN" sz="3600" b="1">
              <a:solidFill>
                <a:srgbClr val="80000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1202" name="矩形 62469"/>
          <p:cNvSpPr/>
          <p:nvPr/>
        </p:nvSpPr>
        <p:spPr>
          <a:xfrm>
            <a:off x="1196340" y="1185863"/>
            <a:ext cx="4211638" cy="11887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lvl="0" indent="0" algn="l">
              <a:spcBef>
                <a:spcPct val="0"/>
              </a:spcBef>
              <a:buClr>
                <a:srgbClr val="000000"/>
              </a:buClr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</a:t>
            </a:r>
            <a:r>
              <a:rPr lang="en-US" altLang="zh-CN" sz="36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lang="zh-CN" altLang="en-US" sz="3600" b="1" dirty="0">
                <a:solidFill>
                  <a:srgbClr val="8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祸兮，福之所倚；福兮，祸之所伏。</a:t>
            </a:r>
            <a:r>
              <a:rPr lang="zh-CN" altLang="en-US" b="1" dirty="0">
                <a:solidFill>
                  <a:srgbClr val="8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</a:t>
            </a:r>
            <a:endParaRPr lang="zh-CN" altLang="en-US" b="1">
              <a:solidFill>
                <a:srgbClr val="80000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51203" name="图片 62470" descr="漫画老子，有无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32475" y="-110490"/>
            <a:ext cx="4800600" cy="68745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115018" y="-18415"/>
            <a:ext cx="6019800" cy="1798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Clr>
                <a:srgbClr val="808080"/>
              </a:buClr>
              <a:buSzPct val="70000"/>
            </a:pPr>
            <a:r>
              <a:rPr kumimoji="1" lang="en-US" altLang="zh-CN" sz="3200" b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</a:rPr>
              <a:t>(2)</a:t>
            </a:r>
            <a:r>
              <a:rPr lang="zh-CN" altLang="en-US" sz="3200" b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</a:rPr>
              <a:t>辨证法思想：事物是矛盾对立的，但矛盾双方可以互相转化</a:t>
            </a:r>
            <a:endParaRPr lang="zh-CN" altLang="en-US" sz="3200" b="1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endParaRPr lang="en-US" altLang="zh-CN" sz="3200" b="1">
              <a:solidFill>
                <a:srgbClr val="FF33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42" name="Text Box 6" descr="羊皮纸"/>
          <p:cNvSpPr txBox="1">
            <a:spLocks noChangeArrowheads="1"/>
          </p:cNvSpPr>
          <p:nvPr/>
        </p:nvSpPr>
        <p:spPr bwMode="auto">
          <a:xfrm>
            <a:off x="2285999" y="1828800"/>
            <a:ext cx="7418717" cy="3476625"/>
          </a:xfrm>
          <a:prstGeom prst="rect">
            <a:avLst/>
          </a:prstGeom>
          <a:blipFill dpi="0" rotWithShape="0">
            <a:blip r:embed="rId1"/>
            <a:srcRect/>
            <a:tile tx="0" ty="0" sx="100000" sy="100000" flip="none" algn="tl"/>
          </a:blipFill>
          <a:ln w="57150" cmpd="thickThin">
            <a:solidFill>
              <a:srgbClr val="FF33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charset="-122"/>
                <a:ea typeface="黑体" panose="02010609060101010101" charset="-122"/>
              </a:rPr>
              <a:t>二、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charset="-122"/>
                <a:ea typeface="黑体" panose="02010609060101010101" charset="-122"/>
              </a:rPr>
              <a:t>政治思想：</a:t>
            </a:r>
            <a:endParaRPr lang="zh-CN" altLang="en-US" sz="4400" b="1" dirty="0">
              <a:solidFill>
                <a:srgbClr val="FF3300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Clr>
                <a:srgbClr val="808080"/>
              </a:buClr>
              <a:buSzPct val="70000"/>
            </a:pPr>
            <a:r>
              <a:rPr lang="zh-CN" alt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charset="-122"/>
              </a:rPr>
              <a:t>“</a:t>
            </a:r>
            <a:r>
              <a:rPr lang="zh-CN" altLang="en-US" sz="4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</a:rPr>
              <a:t>无为而治</a:t>
            </a:r>
            <a:r>
              <a:rPr lang="zh-CN" alt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charset="-122"/>
              </a:rPr>
              <a:t>”</a:t>
            </a:r>
            <a:endParaRPr kumimoji="1" lang="zh-CN" altLang="en-US" sz="4400" b="1" dirty="0">
              <a:solidFill>
                <a:srgbClr val="000000"/>
              </a:solidFill>
              <a:latin typeface="Times New Roman" panose="02020603050405020304" pitchFamily="18" charset="0"/>
              <a:ea typeface="黑体" panose="02010609060101010101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Clr>
                <a:srgbClr val="808080"/>
              </a:buClr>
              <a:buSzPct val="70000"/>
            </a:pPr>
            <a:r>
              <a:rPr kumimoji="1" lang="zh-CN" alt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charset="-122"/>
              </a:rPr>
              <a:t>无事取天下</a:t>
            </a:r>
            <a:endParaRPr kumimoji="1" lang="zh-CN" altLang="en-US" sz="4400" b="1" dirty="0">
              <a:solidFill>
                <a:srgbClr val="000000"/>
              </a:solidFill>
              <a:latin typeface="Times New Roman" panose="02020603050405020304" pitchFamily="18" charset="0"/>
              <a:ea typeface="黑体" panose="02010609060101010101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Clr>
                <a:srgbClr val="808080"/>
              </a:buClr>
              <a:buSzPct val="70000"/>
            </a:pPr>
            <a:r>
              <a:rPr kumimoji="1" lang="zh-CN" alt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治大国若烹小鲜</a:t>
            </a:r>
            <a:r>
              <a:rPr kumimoji="1" lang="zh-CN" altLang="en-US" sz="4400" b="1" dirty="0">
                <a:solidFill>
                  <a:srgbClr val="0000CC"/>
                </a:solidFill>
                <a:latin typeface="Times New Roman" panose="02020603050405020304" pitchFamily="18" charset="0"/>
                <a:ea typeface="黑体" panose="02010609060101010101" charset="-122"/>
              </a:rPr>
              <a:t> </a:t>
            </a:r>
            <a:endParaRPr kumimoji="1" lang="zh-CN" altLang="en-US" sz="4400" b="1" dirty="0">
              <a:solidFill>
                <a:srgbClr val="0000CC"/>
              </a:solidFill>
              <a:latin typeface="Times New Roman" panose="02020603050405020304" pitchFamily="18" charset="0"/>
              <a:ea typeface="黑体" panose="02010609060101010101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Clr>
                <a:srgbClr val="808080"/>
              </a:buClr>
              <a:buSzPct val="70000"/>
            </a:pPr>
            <a:endParaRPr kumimoji="1" lang="en-US" altLang="zh-CN" sz="4400" b="1" dirty="0">
              <a:solidFill>
                <a:srgbClr val="0000CC"/>
              </a:solidFill>
              <a:latin typeface="Times New Roman" panose="02020603050405020304" pitchFamily="18" charset="0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674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674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6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6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67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67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67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67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67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67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42" grpId="0" animBg="1" autoUpdateAnimBg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/>
          <p:cNvSpPr txBox="1"/>
          <p:nvPr/>
        </p:nvSpPr>
        <p:spPr>
          <a:xfrm>
            <a:off x="316337" y="764371"/>
            <a:ext cx="28007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zh-CN" altLang="en-US" sz="3200" b="1" spc="200" smtClean="0">
                <a:solidFill>
                  <a:schemeClr val="tx1">
                    <a:lumMod val="95000"/>
                    <a:lumOff val="5000"/>
                  </a:schemeClr>
                </a:solidFill>
                <a:uFillTx/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</a:rPr>
              <a:t>四、百家争鸣</a:t>
            </a:r>
            <a:endParaRPr kumimoji="1" lang="zh-CN" altLang="en-US" sz="3200" b="1" spc="200" smtClean="0">
              <a:solidFill>
                <a:schemeClr val="tx1">
                  <a:lumMod val="95000"/>
                  <a:lumOff val="5000"/>
                </a:schemeClr>
              </a:solidFill>
              <a:uFillTx/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16230" y="1429385"/>
            <a:ext cx="2689860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sz="2800" b="1"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</a:rPr>
              <a:t>（一）形成背景</a:t>
            </a:r>
            <a:endParaRPr lang="zh-CN" sz="2800" b="1">
              <a:latin typeface="楷体" panose="02010609060101010101" charset="-122"/>
              <a:ea typeface="楷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endParaRPr lang="zh-CN" altLang="en-US" sz="2400" b="1">
              <a:latin typeface="楷体" panose="02010609060101010101" charset="-122"/>
              <a:ea typeface="楷体" panose="02010609060101010101" charset="-122"/>
              <a:cs typeface="黑体" panose="02010609060101010101" charset="-122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52635" y="4607868"/>
            <a:ext cx="2678430" cy="26784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82116" y="825965"/>
            <a:ext cx="7120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——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新主阶级、农民阶级的思想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27100" y="0"/>
            <a:ext cx="8928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战国：封建社会确立时期的文化</a:t>
            </a:r>
            <a:endParaRPr lang="zh-CN" altLang="en-US" sz="3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>
    <p:checke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6220" y="286385"/>
            <a:ext cx="2157095" cy="588010"/>
            <a:chOff x="428" y="507"/>
            <a:chExt cx="3397" cy="926"/>
          </a:xfrm>
        </p:grpSpPr>
        <p:sp>
          <p:nvSpPr>
            <p:cNvPr id="54" name="文本框 53"/>
            <p:cNvSpPr txBox="1"/>
            <p:nvPr/>
          </p:nvSpPr>
          <p:spPr>
            <a:xfrm>
              <a:off x="1293" y="543"/>
              <a:ext cx="2532" cy="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kumimoji="1" lang="zh-CN" altLang="en-US" sz="2800" b="1" dirty="0" smtClean="0">
                  <a:solidFill>
                    <a:srgbClr val="C00000"/>
                  </a:solidFill>
                  <a:uFillTx/>
                  <a:latin typeface="方正苏新诗柳楷_GBK" panose="02010600010101010101" charset="-122"/>
                  <a:ea typeface="方正苏新诗柳楷_GBK" panose="02010600010101010101" charset="-122"/>
                  <a:cs typeface="华文行楷" panose="02010800040101010101" charset="-122"/>
                </a:rPr>
                <a:t>百家争鸣</a:t>
              </a:r>
              <a:endParaRPr kumimoji="1" lang="zh-CN" altLang="en-US" sz="2800" b="1" dirty="0" smtClean="0">
                <a:solidFill>
                  <a:srgbClr val="C00000"/>
                </a:solidFill>
                <a:uFillTx/>
                <a:latin typeface="方正苏新诗柳楷_GBK" panose="02010600010101010101" charset="-122"/>
                <a:ea typeface="方正苏新诗柳楷_GBK" panose="02010600010101010101" charset="-122"/>
                <a:cs typeface="华文行楷" panose="02010800040101010101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" y="507"/>
              <a:ext cx="907" cy="907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236220" y="929005"/>
            <a:ext cx="4061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诸子百家及其思想主张</a:t>
            </a:r>
            <a:endParaRPr lang="zh-CN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6220" y="1482090"/>
            <a:ext cx="406146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(1)</a:t>
            </a:r>
            <a:r>
              <a:rPr lang="zh-CN" altLang="en-US" sz="4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孟子（儒家）</a:t>
            </a:r>
            <a:endParaRPr lang="zh-CN" altLang="en-US" sz="40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lum bright="6000" contrast="24000"/>
          </a:blip>
          <a:srcRect l="9072" t="10627" r="14440"/>
          <a:stretch>
            <a:fillRect/>
          </a:stretch>
        </p:blipFill>
        <p:spPr>
          <a:xfrm>
            <a:off x="4876165" y="286385"/>
            <a:ext cx="2790825" cy="5977890"/>
          </a:xfrm>
          <a:prstGeom prst="rect">
            <a:avLst/>
          </a:prstGeom>
        </p:spPr>
      </p:pic>
      <p:sp>
        <p:nvSpPr>
          <p:cNvPr id="502793" name="Rectangle 9"/>
          <p:cNvSpPr>
            <a:spLocks noChangeArrowheads="1"/>
          </p:cNvSpPr>
          <p:nvPr/>
        </p:nvSpPr>
        <p:spPr bwMode="auto">
          <a:xfrm>
            <a:off x="673418" y="3801745"/>
            <a:ext cx="4284662" cy="1753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kumimoji="1" lang="zh-CN" altLang="en-US" sz="3600" b="1">
                <a:latin typeface="Times New Roman" panose="02020603050405020304" pitchFamily="18" charset="0"/>
                <a:ea typeface="隶书" panose="02010509060101010101" pitchFamily="49" charset="-122"/>
              </a:rPr>
              <a:t>地位影响：被尊为</a:t>
            </a:r>
            <a:r>
              <a:rPr kumimoji="1" lang="zh-CN" altLang="en-US" sz="3600" b="1">
                <a:solidFill>
                  <a:srgbClr val="FF3300"/>
                </a:solidFill>
                <a:ea typeface="隶书" panose="02010509060101010101" pitchFamily="49" charset="-122"/>
              </a:rPr>
              <a:t>“</a:t>
            </a:r>
            <a:r>
              <a:rPr kumimoji="1" lang="zh-CN" altLang="en-US" sz="3600" b="1">
                <a:solidFill>
                  <a:srgbClr val="FF3300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亚圣</a:t>
            </a:r>
            <a:r>
              <a:rPr kumimoji="1" lang="zh-CN" altLang="en-US" sz="3600" b="1">
                <a:solidFill>
                  <a:srgbClr val="FF3300"/>
                </a:solidFill>
                <a:ea typeface="隶书" panose="02010509060101010101" pitchFamily="49" charset="-122"/>
              </a:rPr>
              <a:t>”</a:t>
            </a:r>
            <a:r>
              <a:rPr kumimoji="1" lang="zh-CN" altLang="en-US" sz="3600" b="1">
                <a:latin typeface="Times New Roman" panose="02020603050405020304" pitchFamily="18" charset="0"/>
                <a:ea typeface="隶书" panose="02010509060101010101" pitchFamily="49" charset="-122"/>
              </a:rPr>
              <a:t>，有</a:t>
            </a:r>
            <a:r>
              <a:rPr kumimoji="1" lang="zh-CN" altLang="en-US" sz="3600" b="1">
                <a:solidFill>
                  <a:srgbClr val="FF3300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《孟子》</a:t>
            </a:r>
            <a:r>
              <a:rPr kumimoji="1" lang="zh-CN" altLang="en-US" sz="3600" b="1">
                <a:latin typeface="Times New Roman" panose="02020603050405020304" pitchFamily="18" charset="0"/>
                <a:ea typeface="隶书" panose="02010509060101010101" pitchFamily="49" charset="-122"/>
              </a:rPr>
              <a:t>经典著作。</a:t>
            </a:r>
            <a:endParaRPr kumimoji="1" lang="zh-CN" altLang="en-US" sz="3600" b="1"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02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793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ChangeArrowheads="1"/>
          </p:cNvSpPr>
          <p:nvPr/>
        </p:nvSpPr>
        <p:spPr bwMode="auto">
          <a:xfrm>
            <a:off x="6167439" y="981076"/>
            <a:ext cx="4752975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buFontTx/>
              <a:buNone/>
            </a:pPr>
            <a:r>
              <a:rPr lang="zh-CN" altLang="en-US" sz="3600" b="1">
                <a:latin typeface="隶书" panose="02010509060101010101" pitchFamily="49" charset="-122"/>
                <a:ea typeface="隶书" panose="02010509060101010101" pitchFamily="49" charset="-122"/>
              </a:rPr>
              <a:t>主要思想</a:t>
            </a:r>
            <a:endParaRPr lang="zh-CN" altLang="en-US" sz="3600" b="1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buFontTx/>
              <a:buNone/>
            </a:pPr>
            <a:r>
              <a:rPr lang="zh-CN" altLang="en-US" sz="3600" b="1">
                <a:latin typeface="隶书" panose="02010509060101010101" pitchFamily="49" charset="-122"/>
                <a:ea typeface="隶书" panose="02010509060101010101" pitchFamily="49" charset="-122"/>
              </a:rPr>
              <a:t>   </a:t>
            </a:r>
            <a:r>
              <a:rPr lang="en-US" altLang="zh-CN" sz="3600" b="1">
                <a:latin typeface="隶书" panose="02010509060101010101" pitchFamily="49" charset="-122"/>
                <a:ea typeface="隶书" panose="02010509060101010101" pitchFamily="49" charset="-122"/>
              </a:rPr>
              <a:t>a.</a:t>
            </a:r>
            <a:r>
              <a:rPr lang="zh-CN" altLang="en-US" sz="3600" b="1">
                <a:latin typeface="隶书" panose="02010509060101010101" pitchFamily="49" charset="-122"/>
                <a:ea typeface="隶书" panose="02010509060101010101" pitchFamily="49" charset="-122"/>
              </a:rPr>
              <a:t>思想核心：仁政，    民本思想</a:t>
            </a:r>
            <a:endParaRPr lang="zh-CN" altLang="en-US" sz="3600" b="1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200" b="1">
                <a:latin typeface="隶书" panose="02010509060101010101" pitchFamily="49" charset="-122"/>
                <a:ea typeface="隶书" panose="02010509060101010101" pitchFamily="49" charset="-122"/>
              </a:rPr>
              <a:t>     </a:t>
            </a:r>
            <a:endParaRPr lang="zh-CN" altLang="en-US" sz="3600" b="1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lnSpc>
                <a:spcPct val="160000"/>
              </a:lnSpc>
              <a:buFontTx/>
              <a:buNone/>
            </a:pPr>
            <a:r>
              <a:rPr lang="zh-CN" altLang="en-US" sz="3600" b="1">
                <a:latin typeface="隶书" panose="02010509060101010101" pitchFamily="49" charset="-122"/>
                <a:ea typeface="隶书" panose="02010509060101010101" pitchFamily="49" charset="-122"/>
              </a:rPr>
              <a:t>   </a:t>
            </a:r>
            <a:r>
              <a:rPr lang="en-US" altLang="zh-CN" sz="3600" b="1">
                <a:latin typeface="隶书" panose="02010509060101010101" pitchFamily="49" charset="-122"/>
                <a:ea typeface="隶书" panose="02010509060101010101" pitchFamily="49" charset="-122"/>
              </a:rPr>
              <a:t>b.</a:t>
            </a:r>
            <a:r>
              <a:rPr lang="zh-CN" altLang="en-US" sz="3600" b="1">
                <a:latin typeface="隶书" panose="02010509060101010101" pitchFamily="49" charset="-122"/>
                <a:ea typeface="隶书" panose="02010509060101010101" pitchFamily="49" charset="-122"/>
              </a:rPr>
              <a:t>人性论：性本善</a:t>
            </a:r>
            <a:endParaRPr lang="zh-CN" altLang="en-US" sz="3600" b="1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>
              <a:buFontTx/>
              <a:buNone/>
            </a:pPr>
            <a:r>
              <a:rPr lang="zh-CN" altLang="en-US" sz="3600" b="1">
                <a:latin typeface="隶书" panose="02010509060101010101" pitchFamily="49" charset="-122"/>
                <a:ea typeface="隶书" panose="02010509060101010101" pitchFamily="49" charset="-122"/>
              </a:rPr>
              <a:t>   </a:t>
            </a:r>
            <a:endParaRPr kumimoji="1" lang="zh-CN" altLang="en-US" sz="3600" b="1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黑体" panose="02010609060101010101" charset="-122"/>
              <a:sym typeface="+mn-ea"/>
            </a:endParaRPr>
          </a:p>
          <a:p>
            <a:pPr>
              <a:buFontTx/>
              <a:buNone/>
            </a:pPr>
            <a:endParaRPr lang="zh-CN" altLang="en-US" sz="3600" b="1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02787" name="Rectangle 3"/>
          <p:cNvSpPr>
            <a:spLocks noChangeArrowheads="1"/>
          </p:cNvSpPr>
          <p:nvPr/>
        </p:nvSpPr>
        <p:spPr bwMode="auto">
          <a:xfrm>
            <a:off x="6456364" y="188913"/>
            <a:ext cx="3925887" cy="836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>
              <a:defRPr sz="44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algn="ctr">
              <a:defRPr sz="44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algn="ctr">
              <a:defRPr sz="44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algn="ctr">
              <a:defRPr sz="44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algn="ctr">
              <a:defRPr sz="44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4800" b="1">
                <a:solidFill>
                  <a:srgbClr val="FF0000"/>
                </a:solidFill>
                <a:ea typeface="隶书" panose="02010509060101010101" pitchFamily="49" charset="-122"/>
              </a:rPr>
              <a:t>儒家：</a:t>
            </a:r>
            <a:r>
              <a:rPr lang="zh-CN" altLang="en-US" sz="4800" b="1">
                <a:ea typeface="隶书" panose="02010509060101010101" pitchFamily="49" charset="-122"/>
              </a:rPr>
              <a:t>孟子</a:t>
            </a:r>
            <a:endParaRPr lang="zh-CN" altLang="en-US" sz="4800" b="1">
              <a:ea typeface="隶书" panose="02010509060101010101" pitchFamily="49" charset="-122"/>
            </a:endParaRPr>
          </a:p>
        </p:txBody>
      </p:sp>
      <p:sp>
        <p:nvSpPr>
          <p:cNvPr id="502791" name="Rectangle 7"/>
          <p:cNvSpPr>
            <a:spLocks noChangeArrowheads="1"/>
          </p:cNvSpPr>
          <p:nvPr/>
        </p:nvSpPr>
        <p:spPr bwMode="auto">
          <a:xfrm>
            <a:off x="6744018" y="1666875"/>
            <a:ext cx="4176712" cy="1373188"/>
          </a:xfrm>
          <a:prstGeom prst="rect">
            <a:avLst/>
          </a:prstGeom>
          <a:solidFill>
            <a:srgbClr val="FFFF00">
              <a:alpha val="8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800" b="1">
                <a:solidFill>
                  <a:schemeClr val="accent2"/>
                </a:solidFill>
                <a:ea typeface="楷体_GB2312" pitchFamily="49" charset="-122"/>
              </a:rPr>
              <a:t>“</a:t>
            </a:r>
            <a:r>
              <a:rPr kumimoji="1" lang="zh-CN" altLang="en-US" sz="2800" b="1">
                <a:solidFill>
                  <a:schemeClr val="accent2"/>
                </a:solidFill>
                <a:latin typeface="Times New Roman" panose="02020603050405020304" pitchFamily="18" charset="0"/>
                <a:ea typeface="楷体_GB2312" pitchFamily="49" charset="-122"/>
              </a:rPr>
              <a:t>施仁政于民，省刑罚，薄税敛。</a:t>
            </a:r>
            <a:r>
              <a:rPr kumimoji="1" lang="en-US" altLang="zh-CN" sz="2800" b="1">
                <a:solidFill>
                  <a:schemeClr val="accent2"/>
                </a:solidFill>
                <a:ea typeface="楷体_GB2312" pitchFamily="49" charset="-122"/>
              </a:rPr>
              <a:t>”“</a:t>
            </a:r>
            <a:r>
              <a:rPr kumimoji="1" lang="zh-CN" altLang="en-US" sz="2800" b="1">
                <a:solidFill>
                  <a:schemeClr val="accent2"/>
                </a:solidFill>
                <a:latin typeface="Times New Roman" panose="02020603050405020304" pitchFamily="18" charset="0"/>
                <a:ea typeface="楷体_GB2312" pitchFamily="49" charset="-122"/>
              </a:rPr>
              <a:t>民为贵，社稷次之，君为轻</a:t>
            </a:r>
            <a:r>
              <a:rPr kumimoji="1" lang="zh-CN" altLang="en-US" sz="2800" b="1">
                <a:solidFill>
                  <a:schemeClr val="accent2"/>
                </a:solidFill>
                <a:ea typeface="楷体_GB2312" pitchFamily="49" charset="-122"/>
              </a:rPr>
              <a:t>”</a:t>
            </a:r>
            <a:endParaRPr kumimoji="1" lang="zh-CN" altLang="en-US" sz="2800" b="1">
              <a:solidFill>
                <a:schemeClr val="accent2"/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grpSp>
        <p:nvGrpSpPr>
          <p:cNvPr id="502795" name="Group 11"/>
          <p:cNvGrpSpPr/>
          <p:nvPr/>
        </p:nvGrpSpPr>
        <p:grpSpPr bwMode="auto">
          <a:xfrm>
            <a:off x="5735638" y="333375"/>
            <a:ext cx="431800" cy="1150938"/>
            <a:chOff x="2744" y="210"/>
            <a:chExt cx="272" cy="725"/>
          </a:xfrm>
        </p:grpSpPr>
        <p:sp>
          <p:nvSpPr>
            <p:cNvPr id="502796" name="AutoShape 12"/>
            <p:cNvSpPr>
              <a:spLocks noChangeArrowheads="1"/>
            </p:cNvSpPr>
            <p:nvPr/>
          </p:nvSpPr>
          <p:spPr bwMode="auto">
            <a:xfrm>
              <a:off x="2744" y="210"/>
              <a:ext cx="272" cy="226"/>
            </a:xfrm>
            <a:custGeom>
              <a:avLst/>
              <a:gdLst>
                <a:gd name="G0" fmla="+- 5400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5400"/>
                <a:gd name="G18" fmla="*/ 5400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5400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5400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2700 w 21600"/>
                <a:gd name="T15" fmla="*/ 10800 h 21600"/>
                <a:gd name="T16" fmla="*/ 10800 w 21600"/>
                <a:gd name="T17" fmla="*/ 5400 h 21600"/>
                <a:gd name="T18" fmla="*/ 18900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hlink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02797" name="AutoShape 13"/>
            <p:cNvSpPr>
              <a:spLocks noChangeArrowheads="1"/>
            </p:cNvSpPr>
            <p:nvPr/>
          </p:nvSpPr>
          <p:spPr bwMode="auto">
            <a:xfrm>
              <a:off x="2744" y="436"/>
              <a:ext cx="272" cy="226"/>
            </a:xfrm>
            <a:custGeom>
              <a:avLst/>
              <a:gdLst>
                <a:gd name="G0" fmla="+- 5400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5400"/>
                <a:gd name="G18" fmla="*/ 5400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5400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5400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2700 w 21600"/>
                <a:gd name="T15" fmla="*/ 10800 h 21600"/>
                <a:gd name="T16" fmla="*/ 10800 w 21600"/>
                <a:gd name="T17" fmla="*/ 5400 h 21600"/>
                <a:gd name="T18" fmla="*/ 18900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hlink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02798" name="AutoShape 14"/>
            <p:cNvSpPr>
              <a:spLocks noChangeArrowheads="1"/>
            </p:cNvSpPr>
            <p:nvPr/>
          </p:nvSpPr>
          <p:spPr bwMode="auto">
            <a:xfrm>
              <a:off x="2744" y="709"/>
              <a:ext cx="272" cy="226"/>
            </a:xfrm>
            <a:custGeom>
              <a:avLst/>
              <a:gdLst>
                <a:gd name="G0" fmla="+- 5400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5400"/>
                <a:gd name="G18" fmla="*/ 5400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5400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5400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2700 w 21600"/>
                <a:gd name="T15" fmla="*/ 10800 h 21600"/>
                <a:gd name="T16" fmla="*/ 10800 w 21600"/>
                <a:gd name="T17" fmla="*/ 5400 h 21600"/>
                <a:gd name="T18" fmla="*/ 18900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hlink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502799" name="Group 15"/>
          <p:cNvGrpSpPr/>
          <p:nvPr/>
        </p:nvGrpSpPr>
        <p:grpSpPr bwMode="auto">
          <a:xfrm>
            <a:off x="5735638" y="5300664"/>
            <a:ext cx="431800" cy="1150937"/>
            <a:chOff x="2744" y="210"/>
            <a:chExt cx="272" cy="725"/>
          </a:xfrm>
        </p:grpSpPr>
        <p:sp>
          <p:nvSpPr>
            <p:cNvPr id="502800" name="AutoShape 16"/>
            <p:cNvSpPr>
              <a:spLocks noChangeArrowheads="1"/>
            </p:cNvSpPr>
            <p:nvPr/>
          </p:nvSpPr>
          <p:spPr bwMode="auto">
            <a:xfrm>
              <a:off x="2744" y="210"/>
              <a:ext cx="272" cy="226"/>
            </a:xfrm>
            <a:custGeom>
              <a:avLst/>
              <a:gdLst>
                <a:gd name="G0" fmla="+- 5400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5400"/>
                <a:gd name="G18" fmla="*/ 5400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5400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5400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2700 w 21600"/>
                <a:gd name="T15" fmla="*/ 10800 h 21600"/>
                <a:gd name="T16" fmla="*/ 10800 w 21600"/>
                <a:gd name="T17" fmla="*/ 5400 h 21600"/>
                <a:gd name="T18" fmla="*/ 18900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hlink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02801" name="AutoShape 17"/>
            <p:cNvSpPr>
              <a:spLocks noChangeArrowheads="1"/>
            </p:cNvSpPr>
            <p:nvPr/>
          </p:nvSpPr>
          <p:spPr bwMode="auto">
            <a:xfrm>
              <a:off x="2744" y="436"/>
              <a:ext cx="272" cy="226"/>
            </a:xfrm>
            <a:custGeom>
              <a:avLst/>
              <a:gdLst>
                <a:gd name="G0" fmla="+- 5400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5400"/>
                <a:gd name="G18" fmla="*/ 5400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5400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5400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2700 w 21600"/>
                <a:gd name="T15" fmla="*/ 10800 h 21600"/>
                <a:gd name="T16" fmla="*/ 10800 w 21600"/>
                <a:gd name="T17" fmla="*/ 5400 h 21600"/>
                <a:gd name="T18" fmla="*/ 18900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hlink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02802" name="AutoShape 18"/>
            <p:cNvSpPr>
              <a:spLocks noChangeArrowheads="1"/>
            </p:cNvSpPr>
            <p:nvPr/>
          </p:nvSpPr>
          <p:spPr bwMode="auto">
            <a:xfrm>
              <a:off x="2744" y="709"/>
              <a:ext cx="272" cy="226"/>
            </a:xfrm>
            <a:custGeom>
              <a:avLst/>
              <a:gdLst>
                <a:gd name="G0" fmla="+- 5400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5400"/>
                <a:gd name="G18" fmla="*/ 5400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5400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5400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2700 w 21600"/>
                <a:gd name="T15" fmla="*/ 10800 h 21600"/>
                <a:gd name="T16" fmla="*/ 10800 w 21600"/>
                <a:gd name="T17" fmla="*/ 5400 h 21600"/>
                <a:gd name="T18" fmla="*/ 18900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hlink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2804" name="Rectangle 20"/>
          <p:cNvSpPr>
            <a:spLocks noChangeArrowheads="1"/>
          </p:cNvSpPr>
          <p:nvPr/>
        </p:nvSpPr>
        <p:spPr bwMode="auto">
          <a:xfrm>
            <a:off x="1524001" y="0"/>
            <a:ext cx="4284663" cy="4706938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2800" b="1">
                <a:latin typeface="Times New Roman" panose="02020603050405020304" pitchFamily="18" charset="0"/>
                <a:ea typeface="黑体" panose="02010609060101010101" charset="-122"/>
              </a:rPr>
              <a:t>“</a:t>
            </a:r>
            <a:r>
              <a:rPr kumimoji="1" lang="zh-CN" altLang="en-US" sz="2800" b="1">
                <a:latin typeface="黑体" panose="02010609060101010101" charset="-122"/>
                <a:ea typeface="黑体" panose="02010609060101010101" charset="-122"/>
              </a:rPr>
              <a:t>恻隐之心，人皆有之；羞恶之心，人皆有之；恭敬之心，人皆有之；是非之心，人皆有之。恻隐之心，仁也；羞恶之心，义也；恭敬之心，礼也；是非之心，智也。仁义礼智非由外铄我也，我固有之也。</a:t>
            </a:r>
            <a:r>
              <a:rPr kumimoji="1" lang="zh-CN" altLang="en-US" sz="2800" b="1">
                <a:latin typeface="Times New Roman" panose="02020603050405020304" pitchFamily="18" charset="0"/>
                <a:ea typeface="黑体" panose="02010609060101010101" charset="-122"/>
              </a:rPr>
              <a:t>”</a:t>
            </a:r>
            <a:endParaRPr kumimoji="1" lang="zh-CN" altLang="en-US" sz="2800" b="1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027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027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02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02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5027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5027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502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5027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791" grpId="0" bldLvl="0" animBg="1"/>
      <p:bldP spid="502804" grpId="0" bldLvl="0" animBg="1"/>
      <p:bldP spid="502804" grpId="1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814" name="Rectangle 6"/>
          <p:cNvSpPr>
            <a:spLocks noGrp="1" noChangeArrowheads="1"/>
          </p:cNvSpPr>
          <p:nvPr>
            <p:ph type="title" idx="4294967295"/>
          </p:nvPr>
        </p:nvSpPr>
        <p:spPr>
          <a:xfrm>
            <a:off x="1919605" y="260350"/>
            <a:ext cx="4175760" cy="1143000"/>
          </a:xfrm>
        </p:spPr>
        <p:txBody>
          <a:bodyPr/>
          <a:lstStyle/>
          <a:p>
            <a:r>
              <a:rPr lang="zh-CN" altLang="en-US" sz="5400" b="1">
                <a:solidFill>
                  <a:srgbClr val="FF0000"/>
                </a:solidFill>
                <a:ea typeface="隶书" panose="02010509060101010101" pitchFamily="49" charset="-122"/>
              </a:rPr>
              <a:t>儒家：</a:t>
            </a:r>
            <a:r>
              <a:rPr lang="zh-CN" altLang="en-US" sz="5400">
                <a:ea typeface="隶书" panose="02010509060101010101" pitchFamily="49" charset="-122"/>
              </a:rPr>
              <a:t>荀子</a:t>
            </a:r>
            <a:endParaRPr lang="zh-CN" altLang="en-US" sz="5400">
              <a:ea typeface="隶书" panose="02010509060101010101" pitchFamily="49" charset="-122"/>
            </a:endParaRPr>
          </a:p>
        </p:txBody>
      </p:sp>
      <p:sp>
        <p:nvSpPr>
          <p:cNvPr id="503815" name="Rectangle 7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56565" y="1219200"/>
            <a:ext cx="5495290" cy="5589905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zh-CN" sz="2400" b="1" dirty="0">
                <a:ea typeface="隶书" panose="02010509060101010101" pitchFamily="49" charset="-122"/>
              </a:rPr>
              <a:t>a</a:t>
            </a:r>
            <a:r>
              <a:rPr lang="zh-CN" altLang="en-US" sz="2400" b="1" dirty="0">
                <a:ea typeface="隶书" panose="02010509060101010101" pitchFamily="49" charset="-122"/>
              </a:rPr>
              <a:t>人性论：</a:t>
            </a:r>
            <a:r>
              <a:rPr lang="zh-CN" altLang="en-US" sz="2400" b="1" dirty="0" smtClean="0">
                <a:latin typeface="Arial" panose="020B0604020202020204" pitchFamily="34" charset="0"/>
                <a:ea typeface="隶书" panose="02010509060101010101" pitchFamily="49" charset="-122"/>
              </a:rPr>
              <a:t>“</a:t>
            </a:r>
            <a:r>
              <a:rPr lang="zh-CN" altLang="en-US" sz="2400" b="1" dirty="0" smtClean="0">
                <a:ea typeface="隶书" panose="02010509060101010101" pitchFamily="49" charset="-122"/>
              </a:rPr>
              <a:t>性恶论</a:t>
            </a:r>
            <a:r>
              <a:rPr lang="zh-CN" altLang="en-US" sz="2400" b="1" dirty="0" smtClean="0">
                <a:latin typeface="Arial" panose="020B0604020202020204" pitchFamily="34" charset="0"/>
                <a:ea typeface="隶书" panose="02010509060101010101" pitchFamily="49" charset="-122"/>
              </a:rPr>
              <a:t>”</a:t>
            </a:r>
            <a:endParaRPr lang="en-US" altLang="zh-CN" sz="2400" b="1" dirty="0" smtClean="0">
              <a:latin typeface="Arial" panose="020B0604020202020204" pitchFamily="34" charset="0"/>
              <a:ea typeface="隶书" panose="02010509060101010101" pitchFamily="49" charset="-122"/>
            </a:endParaRPr>
          </a:p>
          <a:p>
            <a:pPr>
              <a:buFontTx/>
              <a:buNone/>
            </a:pPr>
            <a:r>
              <a:rPr lang="zh-CN" altLang="en-US" sz="2400" b="1" dirty="0" smtClean="0">
                <a:latin typeface="Arial" panose="020B0604020202020204" pitchFamily="34" charset="0"/>
                <a:ea typeface="隶书" panose="02010509060101010101" pitchFamily="49" charset="-122"/>
              </a:rPr>
              <a:t>        环境和后天教育重要</a:t>
            </a:r>
            <a:endParaRPr lang="zh-CN" altLang="en-US" sz="2400" b="1" dirty="0">
              <a:ea typeface="隶书" panose="02010509060101010101" pitchFamily="49" charset="-122"/>
            </a:endParaRPr>
          </a:p>
          <a:p>
            <a:pPr>
              <a:buFontTx/>
              <a:buNone/>
            </a:pPr>
            <a:r>
              <a:rPr lang="en-US" altLang="zh-CN" sz="2400" b="1" dirty="0">
                <a:ea typeface="隶书" panose="02010509060101010101" pitchFamily="49" charset="-122"/>
              </a:rPr>
              <a:t>c.</a:t>
            </a:r>
            <a:r>
              <a:rPr lang="zh-CN" altLang="en-US" sz="2400" b="1" dirty="0">
                <a:ea typeface="隶书" panose="02010509060101010101" pitchFamily="49" charset="-122"/>
              </a:rPr>
              <a:t>治国思想：礼法并施</a:t>
            </a:r>
            <a:endParaRPr lang="zh-CN" altLang="en-US" sz="2400" b="1" dirty="0">
              <a:ea typeface="隶书" panose="02010509060101010101" pitchFamily="49" charset="-122"/>
            </a:endParaRPr>
          </a:p>
          <a:p>
            <a:pPr>
              <a:buFontTx/>
              <a:buNone/>
            </a:pPr>
            <a:r>
              <a:rPr lang="zh-CN" altLang="en-US" sz="2400" b="1" dirty="0">
                <a:ea typeface="隶书" panose="02010509060101010101" pitchFamily="49" charset="-122"/>
              </a:rPr>
              <a:t>                      </a:t>
            </a:r>
            <a:endParaRPr lang="zh-CN" altLang="en-US" sz="2400" b="1" dirty="0">
              <a:ea typeface="隶书" panose="02010509060101010101" pitchFamily="49" charset="-122"/>
            </a:endParaRPr>
          </a:p>
          <a:p>
            <a:pPr>
              <a:buFontTx/>
              <a:buNone/>
            </a:pPr>
            <a:r>
              <a:rPr lang="en-US" altLang="zh-CN" b="1" dirty="0">
                <a:solidFill>
                  <a:schemeClr val="accent2"/>
                </a:solidFill>
                <a:ea typeface="隶书" panose="02010509060101010101" pitchFamily="49" charset="-122"/>
              </a:rPr>
              <a:t>3</a:t>
            </a:r>
            <a:r>
              <a:rPr lang="zh-CN" altLang="en-US" b="1" dirty="0">
                <a:solidFill>
                  <a:schemeClr val="accent2"/>
                </a:solidFill>
                <a:ea typeface="隶书" panose="02010509060101010101" pitchFamily="49" charset="-122"/>
              </a:rPr>
              <a:t>、地位影响：</a:t>
            </a:r>
            <a:r>
              <a:rPr kumimoji="1" lang="zh-CN" altLang="en-US" sz="2400" b="1" dirty="0">
                <a:solidFill>
                  <a:srgbClr val="000000"/>
                </a:solidFill>
              </a:rPr>
              <a:t>战国百家思想的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集大成者</a:t>
            </a:r>
            <a:r>
              <a:rPr kumimoji="1" lang="zh-CN" altLang="en-US" sz="2400" b="1" dirty="0">
                <a:solidFill>
                  <a:srgbClr val="000000"/>
                </a:solidFill>
              </a:rPr>
              <a:t>，</a:t>
            </a:r>
            <a:endParaRPr lang="zh-CN" altLang="en-US" sz="2400" b="1" dirty="0">
              <a:ea typeface="隶书" panose="02010509060101010101" pitchFamily="49" charset="-122"/>
            </a:endParaRPr>
          </a:p>
        </p:txBody>
      </p:sp>
      <p:grpSp>
        <p:nvGrpSpPr>
          <p:cNvPr id="503816" name="Group 8"/>
          <p:cNvGrpSpPr/>
          <p:nvPr/>
        </p:nvGrpSpPr>
        <p:grpSpPr bwMode="auto">
          <a:xfrm>
            <a:off x="6096000" y="0"/>
            <a:ext cx="4572000" cy="6858000"/>
            <a:chOff x="2789" y="0"/>
            <a:chExt cx="2971" cy="4320"/>
          </a:xfrm>
        </p:grpSpPr>
        <p:pic>
          <p:nvPicPr>
            <p:cNvPr id="503817" name="Picture 9" descr="荀子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89" y="0"/>
              <a:ext cx="2971" cy="43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503818" name="Rectangle 10"/>
            <p:cNvSpPr>
              <a:spLocks noChangeArrowheads="1"/>
            </p:cNvSpPr>
            <p:nvPr/>
          </p:nvSpPr>
          <p:spPr bwMode="auto">
            <a:xfrm>
              <a:off x="2789" y="0"/>
              <a:ext cx="2971" cy="432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503819" name="Group 11"/>
          <p:cNvGrpSpPr/>
          <p:nvPr/>
        </p:nvGrpSpPr>
        <p:grpSpPr bwMode="auto">
          <a:xfrm>
            <a:off x="5880100" y="333375"/>
            <a:ext cx="431800" cy="1150938"/>
            <a:chOff x="2744" y="210"/>
            <a:chExt cx="272" cy="725"/>
          </a:xfrm>
        </p:grpSpPr>
        <p:sp>
          <p:nvSpPr>
            <p:cNvPr id="503820" name="AutoShape 12"/>
            <p:cNvSpPr>
              <a:spLocks noChangeArrowheads="1"/>
            </p:cNvSpPr>
            <p:nvPr/>
          </p:nvSpPr>
          <p:spPr bwMode="auto">
            <a:xfrm>
              <a:off x="2744" y="210"/>
              <a:ext cx="272" cy="226"/>
            </a:xfrm>
            <a:custGeom>
              <a:avLst/>
              <a:gdLst>
                <a:gd name="G0" fmla="+- 5400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5400"/>
                <a:gd name="G18" fmla="*/ 5400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5400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5400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2700 w 21600"/>
                <a:gd name="T15" fmla="*/ 10800 h 21600"/>
                <a:gd name="T16" fmla="*/ 10800 w 21600"/>
                <a:gd name="T17" fmla="*/ 5400 h 21600"/>
                <a:gd name="T18" fmla="*/ 18900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hlink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03821" name="AutoShape 13"/>
            <p:cNvSpPr>
              <a:spLocks noChangeArrowheads="1"/>
            </p:cNvSpPr>
            <p:nvPr/>
          </p:nvSpPr>
          <p:spPr bwMode="auto">
            <a:xfrm>
              <a:off x="2744" y="436"/>
              <a:ext cx="272" cy="226"/>
            </a:xfrm>
            <a:custGeom>
              <a:avLst/>
              <a:gdLst>
                <a:gd name="G0" fmla="+- 5400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5400"/>
                <a:gd name="G18" fmla="*/ 5400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5400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5400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2700 w 21600"/>
                <a:gd name="T15" fmla="*/ 10800 h 21600"/>
                <a:gd name="T16" fmla="*/ 10800 w 21600"/>
                <a:gd name="T17" fmla="*/ 5400 h 21600"/>
                <a:gd name="T18" fmla="*/ 18900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hlink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03822" name="AutoShape 14"/>
            <p:cNvSpPr>
              <a:spLocks noChangeArrowheads="1"/>
            </p:cNvSpPr>
            <p:nvPr/>
          </p:nvSpPr>
          <p:spPr bwMode="auto">
            <a:xfrm>
              <a:off x="2744" y="709"/>
              <a:ext cx="272" cy="226"/>
            </a:xfrm>
            <a:custGeom>
              <a:avLst/>
              <a:gdLst>
                <a:gd name="G0" fmla="+- 5400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5400"/>
                <a:gd name="G18" fmla="*/ 5400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5400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5400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2700 w 21600"/>
                <a:gd name="T15" fmla="*/ 10800 h 21600"/>
                <a:gd name="T16" fmla="*/ 10800 w 21600"/>
                <a:gd name="T17" fmla="*/ 5400 h 21600"/>
                <a:gd name="T18" fmla="*/ 18900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hlink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3823" name="AutoShape 15"/>
          <p:cNvSpPr>
            <a:spLocks noChangeArrowheads="1"/>
          </p:cNvSpPr>
          <p:nvPr/>
        </p:nvSpPr>
        <p:spPr bwMode="auto">
          <a:xfrm>
            <a:off x="5880100" y="5662614"/>
            <a:ext cx="431800" cy="358775"/>
          </a:xfrm>
          <a:custGeom>
            <a:avLst/>
            <a:gdLst>
              <a:gd name="G0" fmla="+- 5400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400"/>
              <a:gd name="G18" fmla="*/ 5400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400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400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2700 w 21600"/>
              <a:gd name="T15" fmla="*/ 10800 h 21600"/>
              <a:gd name="T16" fmla="*/ 10800 w 21600"/>
              <a:gd name="T17" fmla="*/ 5400 h 21600"/>
              <a:gd name="T18" fmla="*/ 18900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5400" y="10800"/>
                </a:move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199" y="7817"/>
                  <a:pt x="16199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chemeClr val="hlink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3824" name="AutoShape 16"/>
          <p:cNvSpPr>
            <a:spLocks noChangeArrowheads="1"/>
          </p:cNvSpPr>
          <p:nvPr/>
        </p:nvSpPr>
        <p:spPr bwMode="auto">
          <a:xfrm>
            <a:off x="5880100" y="6094414"/>
            <a:ext cx="431800" cy="358775"/>
          </a:xfrm>
          <a:custGeom>
            <a:avLst/>
            <a:gdLst>
              <a:gd name="G0" fmla="+- 5400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400"/>
              <a:gd name="G18" fmla="*/ 5400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400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400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2700 w 21600"/>
              <a:gd name="T15" fmla="*/ 10800 h 21600"/>
              <a:gd name="T16" fmla="*/ 10800 w 21600"/>
              <a:gd name="T17" fmla="*/ 5400 h 21600"/>
              <a:gd name="T18" fmla="*/ 18900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5400" y="10800"/>
                </a:move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199" y="7817"/>
                  <a:pt x="16199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chemeClr val="hlink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3825" name="AutoShape 17"/>
          <p:cNvSpPr>
            <a:spLocks noChangeArrowheads="1"/>
          </p:cNvSpPr>
          <p:nvPr/>
        </p:nvSpPr>
        <p:spPr bwMode="auto">
          <a:xfrm>
            <a:off x="5880100" y="6526214"/>
            <a:ext cx="431800" cy="358775"/>
          </a:xfrm>
          <a:custGeom>
            <a:avLst/>
            <a:gdLst>
              <a:gd name="G0" fmla="+- 5400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400"/>
              <a:gd name="G18" fmla="*/ 5400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400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400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2700 w 21600"/>
              <a:gd name="T15" fmla="*/ 10800 h 21600"/>
              <a:gd name="T16" fmla="*/ 10800 w 21600"/>
              <a:gd name="T17" fmla="*/ 5400 h 21600"/>
              <a:gd name="T18" fmla="*/ 18900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5400" y="10800"/>
                </a:move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199" y="7817"/>
                  <a:pt x="16199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chemeClr val="hlink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3827" name="Rectangle 19"/>
          <p:cNvSpPr>
            <a:spLocks noChangeArrowheads="1"/>
          </p:cNvSpPr>
          <p:nvPr/>
        </p:nvSpPr>
        <p:spPr bwMode="auto">
          <a:xfrm>
            <a:off x="6311900" y="1484314"/>
            <a:ext cx="4211638" cy="13836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1" lang="zh-CN" altLang="en-US" sz="2800" b="1">
                <a:solidFill>
                  <a:schemeClr val="accent2"/>
                </a:solidFill>
                <a:ea typeface="黑体" panose="02010609060101010101" charset="-122"/>
              </a:rPr>
              <a:t>材料一、目好色，耳好声，口好味，心好利。饥而欲饱，寒而欲暖，劳而欲休。</a:t>
            </a:r>
            <a:endParaRPr kumimoji="1" lang="zh-CN" altLang="en-US" sz="2800" b="1">
              <a:solidFill>
                <a:schemeClr val="accent2"/>
              </a:solidFill>
              <a:ea typeface="黑体" panose="02010609060101010101" charset="-122"/>
            </a:endParaRPr>
          </a:p>
        </p:txBody>
      </p:sp>
      <p:sp>
        <p:nvSpPr>
          <p:cNvPr id="503828" name="Text Box 20"/>
          <p:cNvSpPr txBox="1">
            <a:spLocks noChangeArrowheads="1"/>
          </p:cNvSpPr>
          <p:nvPr/>
        </p:nvSpPr>
        <p:spPr bwMode="auto">
          <a:xfrm>
            <a:off x="6239828" y="3427096"/>
            <a:ext cx="4284662" cy="181483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1" lang="zh-CN" altLang="en-US" sz="2800" b="1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charset="-122"/>
              </a:rPr>
              <a:t>材料二：“治之经，礼与刑。” </a:t>
            </a:r>
            <a:r>
              <a:rPr kumimoji="1" lang="en-US" altLang="zh-CN" sz="2800" b="1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charset="-122"/>
              </a:rPr>
              <a:t>“</a:t>
            </a:r>
            <a:r>
              <a:rPr kumimoji="1" lang="zh-CN" altLang="en-US" sz="2800" b="1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charset="-122"/>
                <a:sym typeface="+mn-ea"/>
              </a:rPr>
              <a:t>由士以上则必以礼乐节之，众庶百姓则必以法数制之。</a:t>
            </a:r>
            <a:r>
              <a:rPr kumimoji="1" lang="en-US" altLang="zh-CN" sz="2800" b="1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charset="-122"/>
                <a:sym typeface="+mn-ea"/>
              </a:rPr>
              <a:t>”</a:t>
            </a:r>
            <a:endParaRPr kumimoji="1" lang="en-US" altLang="zh-CN" sz="2800" b="1">
              <a:solidFill>
                <a:schemeClr val="accent2"/>
              </a:solidFill>
              <a:latin typeface="Times New Roman" panose="02020603050405020304" pitchFamily="18" charset="0"/>
              <a:ea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038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038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038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038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03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038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038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038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038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3814" grpId="0"/>
      <p:bldP spid="503815" grpId="0" uiExpand="1" build="p"/>
      <p:bldP spid="503827" grpId="0" bldLvl="0" animBg="1"/>
      <p:bldP spid="503827" grpId="1" bldLvl="0" animBg="1"/>
      <p:bldP spid="503828" grpId="0" bldLvl="0" animBg="1"/>
      <p:bldP spid="503828" grpId="1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6220" y="286385"/>
            <a:ext cx="2157095" cy="588010"/>
            <a:chOff x="428" y="507"/>
            <a:chExt cx="3397" cy="926"/>
          </a:xfrm>
        </p:grpSpPr>
        <p:sp>
          <p:nvSpPr>
            <p:cNvPr id="54" name="文本框 53"/>
            <p:cNvSpPr txBox="1"/>
            <p:nvPr/>
          </p:nvSpPr>
          <p:spPr>
            <a:xfrm>
              <a:off x="1293" y="543"/>
              <a:ext cx="2532" cy="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kumimoji="1" lang="zh-CN" altLang="en-US" sz="2800" b="1" dirty="0" smtClean="0">
                  <a:solidFill>
                    <a:srgbClr val="C00000"/>
                  </a:solidFill>
                  <a:uFillTx/>
                  <a:latin typeface="方正苏新诗柳楷_GBK" panose="02010600010101010101" charset="-122"/>
                  <a:ea typeface="方正苏新诗柳楷_GBK" panose="02010600010101010101" charset="-122"/>
                  <a:cs typeface="华文行楷" panose="02010800040101010101" charset="-122"/>
                </a:rPr>
                <a:t>百家争鸣</a:t>
              </a:r>
              <a:endParaRPr kumimoji="1" lang="zh-CN" altLang="en-US" sz="2800" b="1" dirty="0" smtClean="0">
                <a:solidFill>
                  <a:srgbClr val="C00000"/>
                </a:solidFill>
                <a:uFillTx/>
                <a:latin typeface="方正苏新诗柳楷_GBK" panose="02010600010101010101" charset="-122"/>
                <a:ea typeface="方正苏新诗柳楷_GBK" panose="02010600010101010101" charset="-122"/>
                <a:cs typeface="华文行楷" panose="02010800040101010101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" y="507"/>
              <a:ext cx="907" cy="907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236220" y="929005"/>
            <a:ext cx="4061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诸子百家及其思想主张</a:t>
            </a:r>
            <a:endParaRPr lang="zh-CN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6220" y="1482090"/>
            <a:ext cx="4061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(3)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庄子（道家）</a:t>
            </a:r>
            <a:endParaRPr lang="zh-CN" altLang="en-US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9" name="图片 8" descr="C:/Users/ADMINI~1/AppData/Local/Temp/kaimatting/20200823105612/output_aiMatting_20200823105649.pngoutput_aiMatting_20200823105649"/>
          <p:cNvPicPr>
            <a:picLocks noChangeAspect="1"/>
          </p:cNvPicPr>
          <p:nvPr/>
        </p:nvPicPr>
        <p:blipFill>
          <a:blip r:embed="rId2"/>
          <a:srcRect l="14410" t="15780" r="4973"/>
          <a:stretch>
            <a:fillRect/>
          </a:stretch>
        </p:blipFill>
        <p:spPr>
          <a:xfrm>
            <a:off x="4791710" y="2856230"/>
            <a:ext cx="7245985" cy="374650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236220" y="2035175"/>
            <a:ext cx="11695430" cy="2399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kumimoji="1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若今子有大树，患其无用，何</a:t>
            </a:r>
            <a:endParaRPr kumimoji="1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不树之于无何有之乡、广莫之野，彷徨乎无为其侧，</a:t>
            </a:r>
            <a:endParaRPr kumimoji="1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逍遥乎寝卧其下？不夭斤斧，物无害者，</a:t>
            </a:r>
            <a:endParaRPr kumimoji="1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无所可用，安所困苦哉！</a:t>
            </a:r>
            <a:endParaRPr kumimoji="1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sz="2400">
                <a:latin typeface="+mn-ea"/>
                <a:cs typeface="+mn-ea"/>
                <a:sym typeface="+mn-ea"/>
              </a:rPr>
              <a:t>                        ——《</a:t>
            </a:r>
            <a:r>
              <a:rPr kumimoji="1" lang="zh-CN" sz="2400">
                <a:latin typeface="+mn-ea"/>
                <a:cs typeface="+mn-ea"/>
                <a:sym typeface="+mn-ea"/>
              </a:rPr>
              <a:t>庄子</a:t>
            </a:r>
            <a:r>
              <a:rPr kumimoji="1" lang="en-US" altLang="zh-CN" sz="2400">
                <a:latin typeface="+mn-ea"/>
                <a:cs typeface="+mn-ea"/>
                <a:sym typeface="+mn-ea"/>
              </a:rPr>
              <a:t>·</a:t>
            </a:r>
            <a:r>
              <a:rPr kumimoji="1" lang="zh-CN" sz="2400">
                <a:latin typeface="+mn-ea"/>
                <a:cs typeface="+mn-ea"/>
                <a:sym typeface="+mn-ea"/>
              </a:rPr>
              <a:t>逍遥游</a:t>
            </a:r>
            <a:r>
              <a:rPr kumimoji="1" sz="2400">
                <a:latin typeface="+mn-ea"/>
                <a:cs typeface="+mn-ea"/>
                <a:sym typeface="+mn-ea"/>
              </a:rPr>
              <a:t>》</a:t>
            </a:r>
            <a:endParaRPr lang="en-US" altLang="zh-CN" sz="2400">
              <a:latin typeface="+mn-ea"/>
              <a:cs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68375" y="5175250"/>
            <a:ext cx="285242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崇尚逍遥自由</a:t>
            </a:r>
            <a:endParaRPr lang="zh-CN" sz="24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36220" y="929005"/>
            <a:ext cx="311467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春秋与战国</a:t>
            </a:r>
            <a:endParaRPr lang="en-US" altLang="zh-CN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rcRect l="4819" t="2391" r="2190" b="1554"/>
          <a:stretch>
            <a:fillRect/>
          </a:stretch>
        </p:blipFill>
        <p:spPr>
          <a:xfrm>
            <a:off x="7863205" y="3175"/>
            <a:ext cx="3880485" cy="34169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矩形 12"/>
          <p:cNvSpPr/>
          <p:nvPr/>
        </p:nvSpPr>
        <p:spPr>
          <a:xfrm>
            <a:off x="11743690" y="0"/>
            <a:ext cx="450215" cy="34239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1743690" y="3423920"/>
            <a:ext cx="450215" cy="343408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rcRect l="1109" t="1088" r="829" b="1251"/>
          <a:stretch>
            <a:fillRect/>
          </a:stretch>
        </p:blipFill>
        <p:spPr>
          <a:xfrm>
            <a:off x="7862570" y="3423920"/>
            <a:ext cx="3881755" cy="34277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文本框 17"/>
          <p:cNvSpPr txBox="1"/>
          <p:nvPr/>
        </p:nvSpPr>
        <p:spPr>
          <a:xfrm>
            <a:off x="11733530" y="9525"/>
            <a:ext cx="459740" cy="34143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春秋（公元前</a:t>
            </a: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770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年</a:t>
            </a: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—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前</a:t>
            </a: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476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年）</a:t>
            </a:r>
            <a:endParaRPr lang="zh-CN" altLang="en-US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黑体" panose="02010609060101010101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1733530" y="3420110"/>
            <a:ext cx="459740" cy="34143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战国（公元前</a:t>
            </a: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475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年</a:t>
            </a: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—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前</a:t>
            </a: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221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</a:rPr>
              <a:t>年）</a:t>
            </a:r>
            <a:endParaRPr lang="zh-CN" altLang="en-US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黑体" panose="02010609060101010101" charset="-122"/>
              <a:cs typeface="Times New Roman" panose="02020603050405020304" pitchFamily="18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36220" y="1482090"/>
            <a:ext cx="171196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春秋五霸：</a:t>
            </a:r>
            <a:endParaRPr lang="zh-CN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endParaRPr lang="zh-CN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战国七雄：</a:t>
            </a:r>
            <a:endParaRPr lang="zh-CN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747520" y="1482090"/>
            <a:ext cx="6015355" cy="939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齐国、晋国、楚国、吴国与越国等先后建立霸权（争霸）</a:t>
            </a:r>
            <a:endParaRPr lang="zh-CN" sz="24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748790" y="2350135"/>
            <a:ext cx="6014085" cy="515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齐、楚、燕、韩、赵、魏、秦（兼并）</a:t>
            </a:r>
            <a:endParaRPr lang="zh-CN" sz="24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050" y="2969260"/>
            <a:ext cx="7881620" cy="38887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5" name="标题 1"/>
          <p:cNvSpPr>
            <a:spLocks noGrp="1"/>
          </p:cNvSpPr>
          <p:nvPr/>
        </p:nvSpPr>
        <p:spPr>
          <a:xfrm>
            <a:off x="212090" y="225425"/>
            <a:ext cx="10968990" cy="705485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 smtClean="0">
                <a:solidFill>
                  <a:srgbClr val="FF0000"/>
                </a:solidFill>
              </a:rPr>
              <a:t>一、春秋战国政治</a:t>
            </a:r>
            <a:r>
              <a:rPr lang="zh-CN" altLang="en-US" dirty="0">
                <a:solidFill>
                  <a:srgbClr val="FF0000"/>
                </a:solidFill>
              </a:rPr>
              <a:t>变动和华夏认同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50830" y="4779818"/>
            <a:ext cx="365760" cy="103077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0399222" y="4779818"/>
            <a:ext cx="199505" cy="57357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23" grpId="0"/>
      <p:bldP spid="23" grpId="1"/>
      <p:bldP spid="5" grpId="0" animBg="1"/>
      <p:bldP spid="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6220" y="286385"/>
            <a:ext cx="2157095" cy="588010"/>
            <a:chOff x="428" y="507"/>
            <a:chExt cx="3397" cy="926"/>
          </a:xfrm>
        </p:grpSpPr>
        <p:sp>
          <p:nvSpPr>
            <p:cNvPr id="54" name="文本框 53"/>
            <p:cNvSpPr txBox="1"/>
            <p:nvPr/>
          </p:nvSpPr>
          <p:spPr>
            <a:xfrm>
              <a:off x="1293" y="543"/>
              <a:ext cx="2532" cy="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kumimoji="1" lang="zh-CN" altLang="en-US" sz="2800" b="1" dirty="0" smtClean="0">
                  <a:solidFill>
                    <a:srgbClr val="C00000"/>
                  </a:solidFill>
                  <a:uFillTx/>
                  <a:latin typeface="方正苏新诗柳楷_GBK" panose="02010600010101010101" charset="-122"/>
                  <a:ea typeface="方正苏新诗柳楷_GBK" panose="02010600010101010101" charset="-122"/>
                  <a:cs typeface="华文行楷" panose="02010800040101010101" charset="-122"/>
                </a:rPr>
                <a:t>百家争鸣</a:t>
              </a:r>
              <a:endParaRPr kumimoji="1" lang="zh-CN" altLang="en-US" sz="2800" b="1" dirty="0" smtClean="0">
                <a:solidFill>
                  <a:srgbClr val="C00000"/>
                </a:solidFill>
                <a:uFillTx/>
                <a:latin typeface="方正苏新诗柳楷_GBK" panose="02010600010101010101" charset="-122"/>
                <a:ea typeface="方正苏新诗柳楷_GBK" panose="02010600010101010101" charset="-122"/>
                <a:cs typeface="华文行楷" panose="02010800040101010101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" y="507"/>
              <a:ext cx="907" cy="907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236220" y="929005"/>
            <a:ext cx="4061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诸子百家及其思想主张</a:t>
            </a:r>
            <a:endParaRPr lang="zh-CN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6220" y="1482090"/>
            <a:ext cx="4061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(4)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邹衍（阴阳家）</a:t>
            </a:r>
            <a:endParaRPr lang="zh-CN" altLang="en-US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8" name="图片 7" descr="C:/Users/ADMINI~1/AppData/Local/Temp/kaimatting/20200823105444/output_aiMatting_20200823105458.pngoutput_aiMatting_202008231054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" y="2141855"/>
            <a:ext cx="4300855" cy="471614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8105" t="10841" r="7142" b="5652"/>
          <a:stretch>
            <a:fillRect/>
          </a:stretch>
        </p:blipFill>
        <p:spPr>
          <a:xfrm>
            <a:off x="4306570" y="3538220"/>
            <a:ext cx="3416300" cy="326517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3493770" y="2035175"/>
            <a:ext cx="848042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kumimoji="1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邹子有终始五德，从所不胜，木德继之，金德次之，火德次之，水德次之。</a:t>
            </a:r>
            <a:endParaRPr kumimoji="1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sz="2400">
                <a:latin typeface="+mn-ea"/>
                <a:cs typeface="+mn-ea"/>
                <a:sym typeface="+mn-ea"/>
              </a:rPr>
              <a:t>——</a:t>
            </a:r>
            <a:r>
              <a:rPr kumimoji="1" sz="2400">
                <a:latin typeface="+mn-ea"/>
                <a:cs typeface="+mn-ea"/>
                <a:sym typeface="+mn-ea"/>
              </a:rPr>
              <a:t>《文选</a:t>
            </a:r>
            <a:r>
              <a:rPr kumimoji="1" lang="en-US" alt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·</a:t>
            </a:r>
            <a:r>
              <a:rPr kumimoji="1" sz="2400">
                <a:latin typeface="+mn-ea"/>
                <a:cs typeface="+mn-ea"/>
                <a:sym typeface="+mn-ea"/>
              </a:rPr>
              <a:t>魏都赋》李善注引 《七略》</a:t>
            </a:r>
            <a:endParaRPr kumimoji="1" sz="2400">
              <a:latin typeface="+mn-ea"/>
              <a:cs typeface="+mn-ea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722870" y="4355465"/>
            <a:ext cx="425196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</a:t>
            </a:r>
            <a:r>
              <a:rPr 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提出</a:t>
            </a:r>
            <a:r>
              <a:rPr lang="en-US" alt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“</a:t>
            </a:r>
            <a:r>
              <a:rPr lang="zh-CN" altLang="en-US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相生相胜</a:t>
            </a:r>
            <a:r>
              <a:rPr lang="en-US" alt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”</a:t>
            </a:r>
            <a:r>
              <a:rPr lang="zh-CN" altLang="en-US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理论，代表了中国古代对自然界朴素的科学认识。</a:t>
            </a:r>
            <a:endParaRPr lang="zh-CN" altLang="en-US" sz="24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6220" y="286385"/>
            <a:ext cx="2157095" cy="588010"/>
            <a:chOff x="428" y="507"/>
            <a:chExt cx="3397" cy="926"/>
          </a:xfrm>
        </p:grpSpPr>
        <p:sp>
          <p:nvSpPr>
            <p:cNvPr id="54" name="文本框 53"/>
            <p:cNvSpPr txBox="1"/>
            <p:nvPr/>
          </p:nvSpPr>
          <p:spPr>
            <a:xfrm>
              <a:off x="1293" y="543"/>
              <a:ext cx="2532" cy="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kumimoji="1" lang="zh-CN" altLang="en-US" sz="2800" b="1" dirty="0" smtClean="0">
                  <a:solidFill>
                    <a:srgbClr val="C00000"/>
                  </a:solidFill>
                  <a:uFillTx/>
                  <a:latin typeface="方正苏新诗柳楷_GBK" panose="02010600010101010101" charset="-122"/>
                  <a:ea typeface="方正苏新诗柳楷_GBK" panose="02010600010101010101" charset="-122"/>
                  <a:cs typeface="华文行楷" panose="02010800040101010101" charset="-122"/>
                </a:rPr>
                <a:t>百家争鸣</a:t>
              </a:r>
              <a:endParaRPr kumimoji="1" lang="zh-CN" altLang="en-US" sz="2800" b="1" dirty="0" smtClean="0">
                <a:solidFill>
                  <a:srgbClr val="C00000"/>
                </a:solidFill>
                <a:uFillTx/>
                <a:latin typeface="方正苏新诗柳楷_GBK" panose="02010600010101010101" charset="-122"/>
                <a:ea typeface="方正苏新诗柳楷_GBK" panose="02010600010101010101" charset="-122"/>
                <a:cs typeface="华文行楷" panose="02010800040101010101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" y="507"/>
              <a:ext cx="907" cy="907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236220" y="929005"/>
            <a:ext cx="4061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诸子百家及其思想主张</a:t>
            </a:r>
            <a:endParaRPr lang="zh-CN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6220" y="1482090"/>
            <a:ext cx="4061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(5)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墨子（墨家）</a:t>
            </a:r>
            <a:endParaRPr lang="zh-CN" altLang="en-US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6" name="图片 5" descr="C:/Users/ADMINI~1/AppData/Local/Temp/kaimatting/20200823105001/output_aiMatting_20200823105108.pngoutput_aiMatting_20200823105108"/>
          <p:cNvPicPr>
            <a:picLocks noChangeAspect="1"/>
          </p:cNvPicPr>
          <p:nvPr/>
        </p:nvPicPr>
        <p:blipFill>
          <a:blip r:embed="rId2"/>
          <a:srcRect b="5945"/>
          <a:stretch>
            <a:fillRect/>
          </a:stretch>
        </p:blipFill>
        <p:spPr>
          <a:xfrm>
            <a:off x="7216775" y="2578735"/>
            <a:ext cx="4975225" cy="4279265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236220" y="2035175"/>
            <a:ext cx="9198610" cy="3784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kumimoji="1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故圣人以治天下为事者，恶得不禁恶而劝爱！故天下兼相爱则治，交相恶则乱。</a:t>
            </a:r>
            <a:endParaRPr kumimoji="1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kumimoji="1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今小为非，则知而非之；大为非攻国，则不知非，从而誉之，谓之义；此可谓知义与不义之辩乎？是以知天下之君子也，辩义与不义之乱也。</a:t>
            </a:r>
            <a:endParaRPr kumimoji="1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得意，贤士不可不举；不得意，贤士不可不举。尚欲祖述尧舜禹汤之道，将不可以不尚贤。夫尚贤者，政之本也。</a:t>
            </a:r>
            <a:endParaRPr kumimoji="1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sz="2400">
                <a:latin typeface="+mn-ea"/>
                <a:cs typeface="+mn-ea"/>
                <a:sym typeface="+mn-ea"/>
              </a:rPr>
              <a:t>                                                   ——</a:t>
            </a:r>
            <a:r>
              <a:rPr lang="zh-CN" altLang="en-US" sz="2400" dirty="0">
                <a:latin typeface="+mn-ea"/>
                <a:cs typeface="+mn-ea"/>
                <a:sym typeface="+mn-ea"/>
              </a:rPr>
              <a:t>以上均摘自</a:t>
            </a:r>
            <a:r>
              <a:rPr kumimoji="1" sz="2400">
                <a:latin typeface="+mn-ea"/>
                <a:cs typeface="+mn-ea"/>
                <a:sym typeface="+mn-ea"/>
              </a:rPr>
              <a:t>《</a:t>
            </a:r>
            <a:r>
              <a:rPr kumimoji="1" lang="zh-CN" sz="2400">
                <a:latin typeface="+mn-ea"/>
                <a:cs typeface="+mn-ea"/>
                <a:sym typeface="+mn-ea"/>
              </a:rPr>
              <a:t>墨子</a:t>
            </a:r>
            <a:r>
              <a:rPr kumimoji="1" sz="2400">
                <a:latin typeface="+mn-ea"/>
                <a:cs typeface="+mn-ea"/>
                <a:sym typeface="+mn-ea"/>
              </a:rPr>
              <a:t>》</a:t>
            </a:r>
            <a:endParaRPr kumimoji="1" sz="2400">
              <a:latin typeface="+mn-ea"/>
              <a:cs typeface="+mn-ea"/>
              <a:sym typeface="+mn-ea"/>
            </a:endParaRPr>
          </a:p>
        </p:txBody>
      </p:sp>
      <p:sp>
        <p:nvSpPr>
          <p:cNvPr id="18" name="文本框 1"/>
          <p:cNvSpPr txBox="1">
            <a:spLocks noChangeArrowheads="1"/>
          </p:cNvSpPr>
          <p:nvPr/>
        </p:nvSpPr>
        <p:spPr bwMode="auto">
          <a:xfrm>
            <a:off x="6647993" y="862288"/>
            <a:ext cx="3579812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4400" b="1"/>
              <a:t>为何人发声？</a:t>
            </a:r>
            <a:endParaRPr lang="zh-CN" altLang="en-US" sz="4400" b="1"/>
          </a:p>
        </p:txBody>
      </p:sp>
      <p:sp>
        <p:nvSpPr>
          <p:cNvPr id="26" name="文本框 25"/>
          <p:cNvSpPr txBox="1"/>
          <p:nvPr/>
        </p:nvSpPr>
        <p:spPr>
          <a:xfrm>
            <a:off x="1155700" y="5400763"/>
            <a:ext cx="3514090" cy="11696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sz="2800" b="1" err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  <a:sym typeface="+mn-ea"/>
              </a:rPr>
              <a:t>兼爱、非攻、节用、节葬、尚力、</a:t>
            </a:r>
            <a:r>
              <a:rPr kumimoji="1" sz="2800" b="1" err="1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  <a:sym typeface="+mn-ea"/>
              </a:rPr>
              <a:t>尚贤</a:t>
            </a:r>
            <a:r>
              <a:rPr kumimoji="1" lang="zh-CN" altLang="en-US" sz="2800" b="1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1" lang="zh-CN" altLang="en-US" sz="2800" b="1" smtClean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906" name="Picture 2" descr="310f3b1f418e1ed1a78669fb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050" y="3627755"/>
            <a:ext cx="5832475" cy="3230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79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97025" y="106364"/>
            <a:ext cx="8675688" cy="2789237"/>
          </a:xfrm>
        </p:spPr>
        <p:txBody>
          <a:bodyPr/>
          <a:lstStyle/>
          <a:p>
            <a:pPr>
              <a:buFontTx/>
              <a:buNone/>
            </a:pPr>
            <a:r>
              <a:rPr lang="zh-CN" altLang="en-US" sz="2400" b="1"/>
              <a:t>             公元前</a:t>
            </a:r>
            <a:r>
              <a:rPr lang="en-US" altLang="zh-CN" sz="2400" b="1"/>
              <a:t>440</a:t>
            </a:r>
            <a:r>
              <a:rPr lang="zh-CN" altLang="en-US" sz="2400" b="1"/>
              <a:t>年前后，墨子约</a:t>
            </a:r>
            <a:r>
              <a:rPr lang="en-US" altLang="zh-CN" sz="2400" b="1"/>
              <a:t>29</a:t>
            </a:r>
            <a:r>
              <a:rPr lang="zh-CN" altLang="en-US" sz="2400" b="1"/>
              <a:t>岁时，楚王请鲁班制造了攻城的云梯，准备攻打宋国。墨子闻讯，一面安排大弟子禽滑厘带领三百名精壮弟子，帮助宋国守城；一面亲自出马劝楚王罢兵，并当着楚王之面演习攻守之术。鲁班组织了九次进攻，结果九次被墨子击破。楚人无可奈何之下，想杀掉墨子。墨子乃告以禽滑厘已在宋之事，楚乃罢兵。这就是</a:t>
            </a:r>
            <a:r>
              <a:rPr lang="zh-CN" altLang="en-US" sz="2400" b="1">
                <a:solidFill>
                  <a:srgbClr val="FF0000"/>
                </a:solidFill>
              </a:rPr>
              <a:t>墨翟陈辞，止楚攻宋</a:t>
            </a:r>
            <a:r>
              <a:rPr lang="zh-CN" altLang="en-US" sz="2400" b="1"/>
              <a:t>的典故。 </a:t>
            </a:r>
            <a:endParaRPr lang="zh-CN" altLang="en-US" sz="24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9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7907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6220" y="286385"/>
            <a:ext cx="2157095" cy="588010"/>
            <a:chOff x="428" y="507"/>
            <a:chExt cx="3397" cy="926"/>
          </a:xfrm>
        </p:grpSpPr>
        <p:sp>
          <p:nvSpPr>
            <p:cNvPr id="54" name="文本框 53"/>
            <p:cNvSpPr txBox="1"/>
            <p:nvPr/>
          </p:nvSpPr>
          <p:spPr>
            <a:xfrm>
              <a:off x="1293" y="543"/>
              <a:ext cx="2532" cy="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kumimoji="1" lang="zh-CN" altLang="en-US" sz="2800" b="1" dirty="0" smtClean="0">
                  <a:solidFill>
                    <a:srgbClr val="C00000"/>
                  </a:solidFill>
                  <a:uFillTx/>
                  <a:latin typeface="方正苏新诗柳楷_GBK" panose="02010600010101010101" charset="-122"/>
                  <a:ea typeface="方正苏新诗柳楷_GBK" panose="02010600010101010101" charset="-122"/>
                  <a:cs typeface="华文行楷" panose="02010800040101010101" charset="-122"/>
                </a:rPr>
                <a:t>百家争鸣</a:t>
              </a:r>
              <a:endParaRPr kumimoji="1" lang="zh-CN" altLang="en-US" sz="2800" b="1" dirty="0" smtClean="0">
                <a:solidFill>
                  <a:srgbClr val="C00000"/>
                </a:solidFill>
                <a:uFillTx/>
                <a:latin typeface="方正苏新诗柳楷_GBK" panose="02010600010101010101" charset="-122"/>
                <a:ea typeface="方正苏新诗柳楷_GBK" panose="02010600010101010101" charset="-122"/>
                <a:cs typeface="华文行楷" panose="02010800040101010101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" y="507"/>
              <a:ext cx="907" cy="907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236220" y="929005"/>
            <a:ext cx="4061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诸子百家及其思想主张</a:t>
            </a:r>
            <a:endParaRPr lang="zh-CN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6220" y="1482090"/>
            <a:ext cx="406146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(6)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韩非（法家）</a:t>
            </a:r>
            <a:endParaRPr lang="zh-CN" altLang="en-US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7713345" y="1080770"/>
            <a:ext cx="4478655" cy="577723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236220" y="2186305"/>
            <a:ext cx="7376795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kumimoji="1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事在四方，要在中央</a:t>
            </a:r>
            <a:r>
              <a:rPr kumimoji="1" 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；</a:t>
            </a:r>
            <a:r>
              <a:rPr kumimoji="1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圣人执要，四方来效</a:t>
            </a:r>
            <a:r>
              <a:rPr kumimoji="1" 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。</a:t>
            </a:r>
            <a:endParaRPr kumimoji="1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kumimoji="1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万乘之主、千乘之君所以制天下而征诸侯者，以其威势也</a:t>
            </a:r>
            <a:r>
              <a:rPr kumimoji="1" 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。</a:t>
            </a:r>
            <a:endParaRPr kumimoji="1" lang="zh-CN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是故诸侯之博大，天子之害也</a:t>
            </a:r>
            <a:r>
              <a:rPr kumimoji="1" lang="en-US" alt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……</a:t>
            </a:r>
            <a:r>
              <a:rPr kumimoji="1"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万物莫如身之至贵也，位之至尊也，主威之重，主势之隆也。</a:t>
            </a:r>
            <a:endParaRPr kumimoji="1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sz="2400">
                <a:latin typeface="+mn-ea"/>
                <a:cs typeface="+mn-ea"/>
                <a:sym typeface="+mn-ea"/>
              </a:rPr>
              <a:t>——</a:t>
            </a:r>
            <a:r>
              <a:rPr lang="zh-CN" altLang="en-US" sz="2400" dirty="0">
                <a:latin typeface="+mn-ea"/>
                <a:cs typeface="+mn-ea"/>
                <a:sym typeface="+mn-ea"/>
              </a:rPr>
              <a:t>以上均摘自</a:t>
            </a:r>
            <a:r>
              <a:rPr kumimoji="1" sz="2400">
                <a:latin typeface="+mn-ea"/>
                <a:cs typeface="+mn-ea"/>
                <a:sym typeface="+mn-ea"/>
              </a:rPr>
              <a:t>《</a:t>
            </a:r>
            <a:r>
              <a:rPr kumimoji="1" lang="zh-CN" sz="2400">
                <a:latin typeface="+mn-ea"/>
                <a:cs typeface="+mn-ea"/>
                <a:sym typeface="+mn-ea"/>
              </a:rPr>
              <a:t>韩非子</a:t>
            </a:r>
            <a:r>
              <a:rPr kumimoji="1" sz="2400">
                <a:latin typeface="+mn-ea"/>
                <a:cs typeface="+mn-ea"/>
                <a:sym typeface="+mn-ea"/>
              </a:rPr>
              <a:t>》</a:t>
            </a:r>
            <a:endParaRPr kumimoji="1" sz="2400">
              <a:latin typeface="+mn-ea"/>
              <a:cs typeface="+mn-ea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36220" y="5047615"/>
            <a:ext cx="737679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</a:t>
            </a:r>
            <a:r>
              <a:rPr 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主张以法为工具管理国家，控制臣民，体现了中央集权的政治思想。</a:t>
            </a:r>
            <a:endParaRPr lang="zh-CN" sz="24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6220" y="286385"/>
            <a:ext cx="2157095" cy="588010"/>
            <a:chOff x="428" y="507"/>
            <a:chExt cx="3397" cy="926"/>
          </a:xfrm>
        </p:grpSpPr>
        <p:sp>
          <p:nvSpPr>
            <p:cNvPr id="54" name="文本框 53"/>
            <p:cNvSpPr txBox="1"/>
            <p:nvPr/>
          </p:nvSpPr>
          <p:spPr>
            <a:xfrm>
              <a:off x="1293" y="543"/>
              <a:ext cx="2532" cy="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kumimoji="1" lang="zh-CN" altLang="en-US" sz="2800" b="1" dirty="0" smtClean="0">
                  <a:solidFill>
                    <a:srgbClr val="C00000"/>
                  </a:solidFill>
                  <a:uFillTx/>
                  <a:latin typeface="方正苏新诗柳楷_GBK" panose="02010600010101010101" charset="-122"/>
                  <a:ea typeface="方正苏新诗柳楷_GBK" panose="02010600010101010101" charset="-122"/>
                  <a:cs typeface="华文行楷" panose="02010800040101010101" charset="-122"/>
                </a:rPr>
                <a:t>百家争鸣</a:t>
              </a:r>
              <a:endParaRPr kumimoji="1" lang="zh-CN" altLang="en-US" sz="2800" b="1" dirty="0" smtClean="0">
                <a:solidFill>
                  <a:srgbClr val="C00000"/>
                </a:solidFill>
                <a:uFillTx/>
                <a:latin typeface="方正苏新诗柳楷_GBK" panose="02010600010101010101" charset="-122"/>
                <a:ea typeface="方正苏新诗柳楷_GBK" panose="02010600010101010101" charset="-122"/>
                <a:cs typeface="华文行楷" panose="02010800040101010101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" y="507"/>
              <a:ext cx="907" cy="907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236220" y="929005"/>
            <a:ext cx="311467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影响</a:t>
            </a:r>
            <a:endParaRPr lang="zh-CN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7015480" y="3420110"/>
            <a:ext cx="4938395" cy="3226435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236220" y="1482090"/>
            <a:ext cx="1171765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“</a:t>
            </a:r>
            <a:r>
              <a:rPr kumimoji="1"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百家争鸣</a:t>
            </a:r>
            <a:r>
              <a:rPr kumimoji="1" lang="en-US" alt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”</a:t>
            </a:r>
            <a:r>
              <a:rPr kumimoji="1"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的局面形成了中国古代历史上文化繁荣的鼎盛时代。诸子学说的不少命题成为后代学说的萌芽形态，后代的学者大都从这里吸取思想材料或理论形式，进行改造和发展的工作。</a:t>
            </a:r>
            <a:endParaRPr kumimoji="1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en-US" sz="2400">
                <a:latin typeface="+mn-ea"/>
                <a:cs typeface="+mn-ea"/>
                <a:sym typeface="+mn-ea"/>
              </a:rPr>
              <a:t>——</a:t>
            </a:r>
            <a:r>
              <a:rPr lang="zh-CN" sz="2400" dirty="0">
                <a:latin typeface="+mn-ea"/>
                <a:cs typeface="+mn-ea"/>
                <a:sym typeface="+mn-ea"/>
              </a:rPr>
              <a:t>侯外庐《中国思想史纲》</a:t>
            </a:r>
            <a:endParaRPr kumimoji="1" lang="zh-CN" sz="2400">
              <a:latin typeface="+mn-ea"/>
              <a:cs typeface="+mn-ea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36220" y="3476625"/>
            <a:ext cx="800481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</a:t>
            </a:r>
            <a:r>
              <a:rPr 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①是春秋战国时期社会经济发展、阶级关系变化在思想领域内的反映，是中国历史上第一次思想解放运动。</a:t>
            </a:r>
            <a:endParaRPr lang="zh-CN" sz="24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②为新兴的地主阶级登上历史舞台奠定了思想理</a:t>
            </a:r>
            <a:endParaRPr lang="zh-CN" sz="24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论基础，成为后世中华思想文化的源头活水，影响</a:t>
            </a:r>
            <a:endParaRPr lang="zh-CN" sz="24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十分深远。</a:t>
            </a:r>
            <a:endParaRPr lang="zh-CN" sz="24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6220" y="286385"/>
            <a:ext cx="2157095" cy="588010"/>
            <a:chOff x="428" y="507"/>
            <a:chExt cx="3397" cy="926"/>
          </a:xfrm>
        </p:grpSpPr>
        <p:sp>
          <p:nvSpPr>
            <p:cNvPr id="54" name="文本框 53"/>
            <p:cNvSpPr txBox="1"/>
            <p:nvPr/>
          </p:nvSpPr>
          <p:spPr>
            <a:xfrm>
              <a:off x="1293" y="543"/>
              <a:ext cx="2532" cy="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kumimoji="1" lang="zh-CN" altLang="en-US" sz="2800" b="1" dirty="0" smtClean="0">
                  <a:solidFill>
                    <a:srgbClr val="C00000"/>
                  </a:solidFill>
                  <a:uFillTx/>
                  <a:latin typeface="方正苏新诗柳楷_GBK" panose="02010600010101010101" charset="-122"/>
                  <a:ea typeface="方正苏新诗柳楷_GBK" panose="02010600010101010101" charset="-122"/>
                  <a:cs typeface="华文行楷" panose="02010800040101010101" charset="-122"/>
                </a:rPr>
                <a:t>课堂总结</a:t>
              </a:r>
              <a:endParaRPr kumimoji="1" lang="zh-CN" altLang="en-US" sz="2800" b="1" dirty="0" smtClean="0">
                <a:solidFill>
                  <a:srgbClr val="C00000"/>
                </a:solidFill>
                <a:uFillTx/>
                <a:latin typeface="方正苏新诗柳楷_GBK" panose="02010600010101010101" charset="-122"/>
                <a:ea typeface="方正苏新诗柳楷_GBK" panose="02010600010101010101" charset="-122"/>
                <a:cs typeface="华文行楷" panose="02010800040101010101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" y="507"/>
              <a:ext cx="907" cy="907"/>
            </a:xfrm>
            <a:prstGeom prst="rect">
              <a:avLst/>
            </a:prstGeom>
          </p:spPr>
        </p:pic>
      </p:grpSp>
      <p:grpSp>
        <p:nvGrpSpPr>
          <p:cNvPr id="20" name="组合 19"/>
          <p:cNvGrpSpPr/>
          <p:nvPr/>
        </p:nvGrpSpPr>
        <p:grpSpPr>
          <a:xfrm>
            <a:off x="849630" y="984250"/>
            <a:ext cx="10365740" cy="5836920"/>
            <a:chOff x="1338" y="1550"/>
            <a:chExt cx="16324" cy="9192"/>
          </a:xfrm>
        </p:grpSpPr>
        <p:sp>
          <p:nvSpPr>
            <p:cNvPr id="4" name="文本框 3"/>
            <p:cNvSpPr txBox="1"/>
            <p:nvPr/>
          </p:nvSpPr>
          <p:spPr>
            <a:xfrm>
              <a:off x="1338" y="2788"/>
              <a:ext cx="774" cy="62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800" b="1"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诸侯纷争与变法运动</a:t>
              </a:r>
              <a:endParaRPr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623" y="1550"/>
              <a:ext cx="9888" cy="7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kumimoji="1" lang="zh-CN" altLang="en-US" sz="2400" dirty="0" smtClean="0">
                  <a:solidFill>
                    <a:schemeClr val="tx1"/>
                  </a:solidFill>
                  <a:uFillTx/>
                  <a:latin typeface="黑体" panose="02010609060101010101" charset="-122"/>
                  <a:ea typeface="黑体" panose="02010609060101010101" charset="-122"/>
                  <a:cs typeface="华文行楷" panose="02010800040101010101" charset="-122"/>
                </a:rPr>
                <a:t>列国纷争与华夏认同：春秋与战国、华夏认同</a:t>
              </a:r>
              <a:endParaRPr kumimoji="1" lang="zh-CN" altLang="en-US" sz="2400" dirty="0" smtClean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华文行楷" panose="0201080004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623" y="2712"/>
              <a:ext cx="4608" cy="7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sz="2400" dirty="0" smtClean="0">
                  <a:solidFill>
                    <a:schemeClr val="tx1"/>
                  </a:solidFill>
                  <a:uFillTx/>
                  <a:latin typeface="黑体" panose="02010609060101010101" charset="-122"/>
                  <a:ea typeface="黑体" panose="02010609060101010101" charset="-122"/>
                  <a:cs typeface="华文行楷" panose="02010800040101010101" charset="-122"/>
                </a:rPr>
                <a:t>经济发展与变法运动</a:t>
              </a:r>
              <a:endParaRPr kumimoji="1" lang="zh-CN" altLang="en-US" sz="2400" dirty="0" smtClean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华文行楷" panose="02010800040101010101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665" y="3926"/>
              <a:ext cx="771" cy="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zh-CN" altLang="en-US" sz="2400" dirty="0" smtClean="0">
                  <a:solidFill>
                    <a:schemeClr val="tx1"/>
                  </a:solidFill>
                  <a:uFillTx/>
                  <a:latin typeface="黑体" panose="02010609060101010101" charset="-122"/>
                  <a:ea typeface="黑体" panose="02010609060101010101" charset="-122"/>
                  <a:cs typeface="华文行楷" panose="02010800040101010101" charset="-122"/>
                </a:rPr>
                <a:t>孔子与老子</a:t>
              </a:r>
              <a:endParaRPr kumimoji="1" lang="zh-CN" altLang="en-US" sz="2400" dirty="0" smtClean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华文行楷" panose="02010800040101010101" charset="-122"/>
              </a:endParaRPr>
            </a:p>
            <a:p>
              <a:pPr algn="ctr">
                <a:lnSpc>
                  <a:spcPct val="110000"/>
                </a:lnSpc>
              </a:pPr>
              <a:r>
                <a:rPr kumimoji="1" lang="zh-CN" altLang="en-US" sz="2400" dirty="0" smtClean="0">
                  <a:solidFill>
                    <a:schemeClr val="tx1"/>
                  </a:solidFill>
                  <a:uFillTx/>
                  <a:latin typeface="黑体" panose="02010609060101010101" charset="-122"/>
                  <a:ea typeface="黑体" panose="02010609060101010101" charset="-122"/>
                  <a:cs typeface="华文行楷" panose="02010800040101010101" charset="-122"/>
                </a:rPr>
                <a:t>、百家争鸣</a:t>
              </a:r>
              <a:endParaRPr kumimoji="1" lang="zh-CN" altLang="en-US" sz="2400" dirty="0" smtClean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华文行楷" panose="02010800040101010101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7552" y="2333"/>
              <a:ext cx="9408" cy="14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sz="2400" dirty="0" smtClean="0">
                  <a:solidFill>
                    <a:schemeClr val="tx1"/>
                  </a:solidFill>
                  <a:uFillTx/>
                  <a:latin typeface="黑体" panose="02010609060101010101" charset="-122"/>
                  <a:ea typeface="黑体" panose="02010609060101010101" charset="-122"/>
                  <a:cs typeface="华文行楷" panose="02010800040101010101" charset="-122"/>
                </a:rPr>
                <a:t>经济发展：农业、工商业</a:t>
              </a:r>
              <a:endParaRPr kumimoji="1" lang="zh-CN" altLang="en-US" sz="2400" dirty="0" smtClean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华文行楷" panose="02010800040101010101" charset="-122"/>
              </a:endParaRPr>
            </a:p>
            <a:p>
              <a:pPr algn="l">
                <a:lnSpc>
                  <a:spcPct val="110000"/>
                </a:lnSpc>
              </a:pPr>
              <a:r>
                <a:rPr kumimoji="1" lang="zh-CN" altLang="en-US" sz="2400" dirty="0" smtClean="0">
                  <a:solidFill>
                    <a:schemeClr val="tx1"/>
                  </a:solidFill>
                  <a:uFillTx/>
                  <a:latin typeface="黑体" panose="02010609060101010101" charset="-122"/>
                  <a:ea typeface="黑体" panose="02010609060101010101" charset="-122"/>
                  <a:cs typeface="华文行楷" panose="02010800040101010101" charset="-122"/>
                </a:rPr>
                <a:t>变法运动：战国时期的主要变法、商鞅变法</a:t>
              </a:r>
              <a:endParaRPr kumimoji="1" lang="zh-CN" altLang="en-US" sz="2400" dirty="0" smtClean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华文行楷" panose="02010800040101010101" charset="-122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46" y="4535"/>
              <a:ext cx="13716" cy="5424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3946" y="3752"/>
              <a:ext cx="3648" cy="7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sz="2400" dirty="0" smtClean="0">
                  <a:solidFill>
                    <a:schemeClr val="tx1"/>
                  </a:solidFill>
                  <a:uFillTx/>
                  <a:latin typeface="黑体" panose="02010609060101010101" charset="-122"/>
                  <a:ea typeface="黑体" panose="02010609060101010101" charset="-122"/>
                  <a:cs typeface="华文行楷" panose="02010800040101010101" charset="-122"/>
                </a:rPr>
                <a:t>百家争鸣的背景</a:t>
              </a:r>
              <a:endParaRPr kumimoji="1" lang="zh-CN" altLang="en-US" sz="2400" dirty="0" smtClean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华文行楷" panose="02010800040101010101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3946" y="9959"/>
              <a:ext cx="3648" cy="7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sz="2400" dirty="0" smtClean="0">
                  <a:solidFill>
                    <a:schemeClr val="tx1"/>
                  </a:solidFill>
                  <a:uFillTx/>
                  <a:latin typeface="黑体" panose="02010609060101010101" charset="-122"/>
                  <a:ea typeface="黑体" panose="02010609060101010101" charset="-122"/>
                  <a:cs typeface="华文行楷" panose="02010800040101010101" charset="-122"/>
                </a:rPr>
                <a:t>百家争鸣的影响</a:t>
              </a:r>
              <a:endParaRPr kumimoji="1" lang="zh-CN" altLang="en-US" sz="2400" dirty="0" smtClean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华文行楷" panose="02010800040101010101" charset="-122"/>
              </a:endParaRPr>
            </a:p>
          </p:txBody>
        </p:sp>
        <p:sp>
          <p:nvSpPr>
            <p:cNvPr id="30" name=" 2050"/>
            <p:cNvSpPr/>
            <p:nvPr/>
          </p:nvSpPr>
          <p:spPr bwMode="auto">
            <a:xfrm flipH="1">
              <a:off x="7231" y="2620"/>
              <a:ext cx="354" cy="967"/>
            </a:xfrm>
            <a:custGeom>
              <a:avLst/>
              <a:gdLst>
                <a:gd name="T0" fmla="*/ 2147483646 w 41"/>
                <a:gd name="T1" fmla="*/ 2147483646 h 281"/>
                <a:gd name="T2" fmla="*/ 2147483646 w 41"/>
                <a:gd name="T3" fmla="*/ 2147483646 h 281"/>
                <a:gd name="T4" fmla="*/ 0 w 41"/>
                <a:gd name="T5" fmla="*/ 0 h 281"/>
                <a:gd name="T6" fmla="*/ 2147483646 w 41"/>
                <a:gd name="T7" fmla="*/ 2147483646 h 281"/>
                <a:gd name="T8" fmla="*/ 2147483646 w 41"/>
                <a:gd name="T9" fmla="*/ 2147483646 h 281"/>
                <a:gd name="T10" fmla="*/ 2147483646 w 41"/>
                <a:gd name="T11" fmla="*/ 2147483646 h 281"/>
                <a:gd name="T12" fmla="*/ 2147483646 w 41"/>
                <a:gd name="T13" fmla="*/ 2147483646 h 281"/>
                <a:gd name="T14" fmla="*/ 2147483646 w 41"/>
                <a:gd name="T15" fmla="*/ 2147483646 h 281"/>
                <a:gd name="T16" fmla="*/ 2147483646 w 41"/>
                <a:gd name="T17" fmla="*/ 2147483646 h 281"/>
                <a:gd name="T18" fmla="*/ 2147483646 w 41"/>
                <a:gd name="T19" fmla="*/ 2147483646 h 281"/>
                <a:gd name="T20" fmla="*/ 2147483646 w 41"/>
                <a:gd name="T21" fmla="*/ 2147483646 h 281"/>
                <a:gd name="T22" fmla="*/ 2147483646 w 41"/>
                <a:gd name="T23" fmla="*/ 2147483646 h 281"/>
                <a:gd name="T24" fmla="*/ 2147483646 w 41"/>
                <a:gd name="T25" fmla="*/ 2147483646 h 281"/>
                <a:gd name="T26" fmla="*/ 0 w 41"/>
                <a:gd name="T27" fmla="*/ 2147483646 h 281"/>
                <a:gd name="T28" fmla="*/ 2147483646 w 41"/>
                <a:gd name="T29" fmla="*/ 2147483646 h 281"/>
                <a:gd name="T30" fmla="*/ 2147483646 w 41"/>
                <a:gd name="T31" fmla="*/ 2147483646 h 281"/>
                <a:gd name="T32" fmla="*/ 2147483646 w 41"/>
                <a:gd name="T33" fmla="*/ 2147483646 h 281"/>
                <a:gd name="T34" fmla="*/ 2147483646 w 41"/>
                <a:gd name="T35" fmla="*/ 2147483646 h 281"/>
                <a:gd name="T36" fmla="*/ 2147483646 w 41"/>
                <a:gd name="T37" fmla="*/ 2147483646 h 281"/>
                <a:gd name="T38" fmla="*/ 2147483646 w 41"/>
                <a:gd name="T39" fmla="*/ 2147483646 h 281"/>
                <a:gd name="T40" fmla="*/ 2147483646 w 41"/>
                <a:gd name="T41" fmla="*/ 2147483646 h 281"/>
                <a:gd name="T42" fmla="*/ 2147483646 w 41"/>
                <a:gd name="T43" fmla="*/ 2147483646 h 28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41" h="281">
                  <a:moveTo>
                    <a:pt x="15" y="41"/>
                  </a:moveTo>
                  <a:cubicBezTo>
                    <a:pt x="15" y="29"/>
                    <a:pt x="13" y="19"/>
                    <a:pt x="11" y="13"/>
                  </a:cubicBezTo>
                  <a:cubicBezTo>
                    <a:pt x="9" y="7"/>
                    <a:pt x="5" y="2"/>
                    <a:pt x="0" y="0"/>
                  </a:cubicBezTo>
                  <a:cubicBezTo>
                    <a:pt x="10" y="0"/>
                    <a:pt x="17" y="3"/>
                    <a:pt x="21" y="9"/>
                  </a:cubicBezTo>
                  <a:cubicBezTo>
                    <a:pt x="25" y="14"/>
                    <a:pt x="27" y="27"/>
                    <a:pt x="27" y="45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7" y="114"/>
                    <a:pt x="28" y="122"/>
                    <a:pt x="30" y="128"/>
                  </a:cubicBezTo>
                  <a:cubicBezTo>
                    <a:pt x="32" y="134"/>
                    <a:pt x="35" y="138"/>
                    <a:pt x="41" y="141"/>
                  </a:cubicBezTo>
                  <a:cubicBezTo>
                    <a:pt x="35" y="143"/>
                    <a:pt x="31" y="147"/>
                    <a:pt x="30" y="153"/>
                  </a:cubicBezTo>
                  <a:cubicBezTo>
                    <a:pt x="28" y="158"/>
                    <a:pt x="27" y="167"/>
                    <a:pt x="27" y="179"/>
                  </a:cubicBezTo>
                  <a:cubicBezTo>
                    <a:pt x="27" y="232"/>
                    <a:pt x="27" y="232"/>
                    <a:pt x="27" y="232"/>
                  </a:cubicBezTo>
                  <a:cubicBezTo>
                    <a:pt x="27" y="245"/>
                    <a:pt x="26" y="255"/>
                    <a:pt x="25" y="262"/>
                  </a:cubicBezTo>
                  <a:cubicBezTo>
                    <a:pt x="23" y="269"/>
                    <a:pt x="20" y="274"/>
                    <a:pt x="16" y="277"/>
                  </a:cubicBezTo>
                  <a:cubicBezTo>
                    <a:pt x="12" y="279"/>
                    <a:pt x="7" y="281"/>
                    <a:pt x="0" y="281"/>
                  </a:cubicBezTo>
                  <a:cubicBezTo>
                    <a:pt x="5" y="279"/>
                    <a:pt x="9" y="274"/>
                    <a:pt x="11" y="268"/>
                  </a:cubicBezTo>
                  <a:cubicBezTo>
                    <a:pt x="13" y="261"/>
                    <a:pt x="15" y="252"/>
                    <a:pt x="15" y="240"/>
                  </a:cubicBezTo>
                  <a:cubicBezTo>
                    <a:pt x="15" y="186"/>
                    <a:pt x="15" y="186"/>
                    <a:pt x="15" y="186"/>
                  </a:cubicBezTo>
                  <a:cubicBezTo>
                    <a:pt x="15" y="172"/>
                    <a:pt x="15" y="162"/>
                    <a:pt x="17" y="155"/>
                  </a:cubicBezTo>
                  <a:cubicBezTo>
                    <a:pt x="19" y="148"/>
                    <a:pt x="23" y="144"/>
                    <a:pt x="29" y="141"/>
                  </a:cubicBezTo>
                  <a:cubicBezTo>
                    <a:pt x="23" y="138"/>
                    <a:pt x="19" y="133"/>
                    <a:pt x="17" y="127"/>
                  </a:cubicBezTo>
                  <a:cubicBezTo>
                    <a:pt x="15" y="121"/>
                    <a:pt x="15" y="111"/>
                    <a:pt x="15" y="98"/>
                  </a:cubicBezTo>
                  <a:lnTo>
                    <a:pt x="15" y="4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 2050"/>
            <p:cNvSpPr/>
            <p:nvPr/>
          </p:nvSpPr>
          <p:spPr bwMode="auto">
            <a:xfrm flipH="1">
              <a:off x="3466" y="4097"/>
              <a:ext cx="440" cy="6193"/>
            </a:xfrm>
            <a:custGeom>
              <a:avLst/>
              <a:gdLst>
                <a:gd name="T0" fmla="*/ 2147483646 w 41"/>
                <a:gd name="T1" fmla="*/ 2147483646 h 281"/>
                <a:gd name="T2" fmla="*/ 2147483646 w 41"/>
                <a:gd name="T3" fmla="*/ 2147483646 h 281"/>
                <a:gd name="T4" fmla="*/ 0 w 41"/>
                <a:gd name="T5" fmla="*/ 0 h 281"/>
                <a:gd name="T6" fmla="*/ 2147483646 w 41"/>
                <a:gd name="T7" fmla="*/ 2147483646 h 281"/>
                <a:gd name="T8" fmla="*/ 2147483646 w 41"/>
                <a:gd name="T9" fmla="*/ 2147483646 h 281"/>
                <a:gd name="T10" fmla="*/ 2147483646 w 41"/>
                <a:gd name="T11" fmla="*/ 2147483646 h 281"/>
                <a:gd name="T12" fmla="*/ 2147483646 w 41"/>
                <a:gd name="T13" fmla="*/ 2147483646 h 281"/>
                <a:gd name="T14" fmla="*/ 2147483646 w 41"/>
                <a:gd name="T15" fmla="*/ 2147483646 h 281"/>
                <a:gd name="T16" fmla="*/ 2147483646 w 41"/>
                <a:gd name="T17" fmla="*/ 2147483646 h 281"/>
                <a:gd name="T18" fmla="*/ 2147483646 w 41"/>
                <a:gd name="T19" fmla="*/ 2147483646 h 281"/>
                <a:gd name="T20" fmla="*/ 2147483646 w 41"/>
                <a:gd name="T21" fmla="*/ 2147483646 h 281"/>
                <a:gd name="T22" fmla="*/ 2147483646 w 41"/>
                <a:gd name="T23" fmla="*/ 2147483646 h 281"/>
                <a:gd name="T24" fmla="*/ 2147483646 w 41"/>
                <a:gd name="T25" fmla="*/ 2147483646 h 281"/>
                <a:gd name="T26" fmla="*/ 0 w 41"/>
                <a:gd name="T27" fmla="*/ 2147483646 h 281"/>
                <a:gd name="T28" fmla="*/ 2147483646 w 41"/>
                <a:gd name="T29" fmla="*/ 2147483646 h 281"/>
                <a:gd name="T30" fmla="*/ 2147483646 w 41"/>
                <a:gd name="T31" fmla="*/ 2147483646 h 281"/>
                <a:gd name="T32" fmla="*/ 2147483646 w 41"/>
                <a:gd name="T33" fmla="*/ 2147483646 h 281"/>
                <a:gd name="T34" fmla="*/ 2147483646 w 41"/>
                <a:gd name="T35" fmla="*/ 2147483646 h 281"/>
                <a:gd name="T36" fmla="*/ 2147483646 w 41"/>
                <a:gd name="T37" fmla="*/ 2147483646 h 281"/>
                <a:gd name="T38" fmla="*/ 2147483646 w 41"/>
                <a:gd name="T39" fmla="*/ 2147483646 h 281"/>
                <a:gd name="T40" fmla="*/ 2147483646 w 41"/>
                <a:gd name="T41" fmla="*/ 2147483646 h 281"/>
                <a:gd name="T42" fmla="*/ 2147483646 w 41"/>
                <a:gd name="T43" fmla="*/ 2147483646 h 28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41" h="281">
                  <a:moveTo>
                    <a:pt x="15" y="41"/>
                  </a:moveTo>
                  <a:cubicBezTo>
                    <a:pt x="15" y="29"/>
                    <a:pt x="13" y="19"/>
                    <a:pt x="11" y="13"/>
                  </a:cubicBezTo>
                  <a:cubicBezTo>
                    <a:pt x="9" y="7"/>
                    <a:pt x="5" y="2"/>
                    <a:pt x="0" y="0"/>
                  </a:cubicBezTo>
                  <a:cubicBezTo>
                    <a:pt x="10" y="0"/>
                    <a:pt x="17" y="3"/>
                    <a:pt x="21" y="9"/>
                  </a:cubicBezTo>
                  <a:cubicBezTo>
                    <a:pt x="25" y="14"/>
                    <a:pt x="27" y="27"/>
                    <a:pt x="27" y="45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7" y="114"/>
                    <a:pt x="28" y="122"/>
                    <a:pt x="30" y="128"/>
                  </a:cubicBezTo>
                  <a:cubicBezTo>
                    <a:pt x="32" y="134"/>
                    <a:pt x="35" y="138"/>
                    <a:pt x="41" y="141"/>
                  </a:cubicBezTo>
                  <a:cubicBezTo>
                    <a:pt x="35" y="143"/>
                    <a:pt x="31" y="147"/>
                    <a:pt x="30" y="153"/>
                  </a:cubicBezTo>
                  <a:cubicBezTo>
                    <a:pt x="28" y="158"/>
                    <a:pt x="27" y="167"/>
                    <a:pt x="27" y="179"/>
                  </a:cubicBezTo>
                  <a:cubicBezTo>
                    <a:pt x="27" y="232"/>
                    <a:pt x="27" y="232"/>
                    <a:pt x="27" y="232"/>
                  </a:cubicBezTo>
                  <a:cubicBezTo>
                    <a:pt x="27" y="245"/>
                    <a:pt x="26" y="255"/>
                    <a:pt x="25" y="262"/>
                  </a:cubicBezTo>
                  <a:cubicBezTo>
                    <a:pt x="23" y="269"/>
                    <a:pt x="20" y="274"/>
                    <a:pt x="16" y="277"/>
                  </a:cubicBezTo>
                  <a:cubicBezTo>
                    <a:pt x="12" y="279"/>
                    <a:pt x="7" y="281"/>
                    <a:pt x="0" y="281"/>
                  </a:cubicBezTo>
                  <a:cubicBezTo>
                    <a:pt x="5" y="279"/>
                    <a:pt x="9" y="274"/>
                    <a:pt x="11" y="268"/>
                  </a:cubicBezTo>
                  <a:cubicBezTo>
                    <a:pt x="13" y="261"/>
                    <a:pt x="15" y="252"/>
                    <a:pt x="15" y="240"/>
                  </a:cubicBezTo>
                  <a:cubicBezTo>
                    <a:pt x="15" y="186"/>
                    <a:pt x="15" y="186"/>
                    <a:pt x="15" y="186"/>
                  </a:cubicBezTo>
                  <a:cubicBezTo>
                    <a:pt x="15" y="172"/>
                    <a:pt x="15" y="162"/>
                    <a:pt x="17" y="155"/>
                  </a:cubicBezTo>
                  <a:cubicBezTo>
                    <a:pt x="19" y="148"/>
                    <a:pt x="23" y="144"/>
                    <a:pt x="29" y="141"/>
                  </a:cubicBezTo>
                  <a:cubicBezTo>
                    <a:pt x="23" y="138"/>
                    <a:pt x="19" y="133"/>
                    <a:pt x="17" y="127"/>
                  </a:cubicBezTo>
                  <a:cubicBezTo>
                    <a:pt x="15" y="121"/>
                    <a:pt x="15" y="111"/>
                    <a:pt x="15" y="98"/>
                  </a:cubicBezTo>
                  <a:lnTo>
                    <a:pt x="15" y="4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 2050"/>
            <p:cNvSpPr/>
            <p:nvPr/>
          </p:nvSpPr>
          <p:spPr bwMode="auto">
            <a:xfrm flipH="1">
              <a:off x="2269" y="1959"/>
              <a:ext cx="396" cy="7909"/>
            </a:xfrm>
            <a:custGeom>
              <a:avLst/>
              <a:gdLst>
                <a:gd name="T0" fmla="*/ 2147483646 w 41"/>
                <a:gd name="T1" fmla="*/ 2147483646 h 281"/>
                <a:gd name="T2" fmla="*/ 2147483646 w 41"/>
                <a:gd name="T3" fmla="*/ 2147483646 h 281"/>
                <a:gd name="T4" fmla="*/ 0 w 41"/>
                <a:gd name="T5" fmla="*/ 0 h 281"/>
                <a:gd name="T6" fmla="*/ 2147483646 w 41"/>
                <a:gd name="T7" fmla="*/ 2147483646 h 281"/>
                <a:gd name="T8" fmla="*/ 2147483646 w 41"/>
                <a:gd name="T9" fmla="*/ 2147483646 h 281"/>
                <a:gd name="T10" fmla="*/ 2147483646 w 41"/>
                <a:gd name="T11" fmla="*/ 2147483646 h 281"/>
                <a:gd name="T12" fmla="*/ 2147483646 w 41"/>
                <a:gd name="T13" fmla="*/ 2147483646 h 281"/>
                <a:gd name="T14" fmla="*/ 2147483646 w 41"/>
                <a:gd name="T15" fmla="*/ 2147483646 h 281"/>
                <a:gd name="T16" fmla="*/ 2147483646 w 41"/>
                <a:gd name="T17" fmla="*/ 2147483646 h 281"/>
                <a:gd name="T18" fmla="*/ 2147483646 w 41"/>
                <a:gd name="T19" fmla="*/ 2147483646 h 281"/>
                <a:gd name="T20" fmla="*/ 2147483646 w 41"/>
                <a:gd name="T21" fmla="*/ 2147483646 h 281"/>
                <a:gd name="T22" fmla="*/ 2147483646 w 41"/>
                <a:gd name="T23" fmla="*/ 2147483646 h 281"/>
                <a:gd name="T24" fmla="*/ 2147483646 w 41"/>
                <a:gd name="T25" fmla="*/ 2147483646 h 281"/>
                <a:gd name="T26" fmla="*/ 0 w 41"/>
                <a:gd name="T27" fmla="*/ 2147483646 h 281"/>
                <a:gd name="T28" fmla="*/ 2147483646 w 41"/>
                <a:gd name="T29" fmla="*/ 2147483646 h 281"/>
                <a:gd name="T30" fmla="*/ 2147483646 w 41"/>
                <a:gd name="T31" fmla="*/ 2147483646 h 281"/>
                <a:gd name="T32" fmla="*/ 2147483646 w 41"/>
                <a:gd name="T33" fmla="*/ 2147483646 h 281"/>
                <a:gd name="T34" fmla="*/ 2147483646 w 41"/>
                <a:gd name="T35" fmla="*/ 2147483646 h 281"/>
                <a:gd name="T36" fmla="*/ 2147483646 w 41"/>
                <a:gd name="T37" fmla="*/ 2147483646 h 281"/>
                <a:gd name="T38" fmla="*/ 2147483646 w 41"/>
                <a:gd name="T39" fmla="*/ 2147483646 h 281"/>
                <a:gd name="T40" fmla="*/ 2147483646 w 41"/>
                <a:gd name="T41" fmla="*/ 2147483646 h 281"/>
                <a:gd name="T42" fmla="*/ 2147483646 w 41"/>
                <a:gd name="T43" fmla="*/ 2147483646 h 28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41" h="281">
                  <a:moveTo>
                    <a:pt x="15" y="41"/>
                  </a:moveTo>
                  <a:cubicBezTo>
                    <a:pt x="15" y="29"/>
                    <a:pt x="13" y="19"/>
                    <a:pt x="11" y="13"/>
                  </a:cubicBezTo>
                  <a:cubicBezTo>
                    <a:pt x="9" y="7"/>
                    <a:pt x="5" y="2"/>
                    <a:pt x="0" y="0"/>
                  </a:cubicBezTo>
                  <a:cubicBezTo>
                    <a:pt x="10" y="0"/>
                    <a:pt x="17" y="3"/>
                    <a:pt x="21" y="9"/>
                  </a:cubicBezTo>
                  <a:cubicBezTo>
                    <a:pt x="25" y="14"/>
                    <a:pt x="27" y="27"/>
                    <a:pt x="27" y="45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7" y="114"/>
                    <a:pt x="28" y="122"/>
                    <a:pt x="30" y="128"/>
                  </a:cubicBezTo>
                  <a:cubicBezTo>
                    <a:pt x="32" y="134"/>
                    <a:pt x="35" y="138"/>
                    <a:pt x="41" y="141"/>
                  </a:cubicBezTo>
                  <a:cubicBezTo>
                    <a:pt x="35" y="143"/>
                    <a:pt x="31" y="147"/>
                    <a:pt x="30" y="153"/>
                  </a:cubicBezTo>
                  <a:cubicBezTo>
                    <a:pt x="28" y="158"/>
                    <a:pt x="27" y="167"/>
                    <a:pt x="27" y="179"/>
                  </a:cubicBezTo>
                  <a:cubicBezTo>
                    <a:pt x="27" y="232"/>
                    <a:pt x="27" y="232"/>
                    <a:pt x="27" y="232"/>
                  </a:cubicBezTo>
                  <a:cubicBezTo>
                    <a:pt x="27" y="245"/>
                    <a:pt x="26" y="255"/>
                    <a:pt x="25" y="262"/>
                  </a:cubicBezTo>
                  <a:cubicBezTo>
                    <a:pt x="23" y="269"/>
                    <a:pt x="20" y="274"/>
                    <a:pt x="16" y="277"/>
                  </a:cubicBezTo>
                  <a:cubicBezTo>
                    <a:pt x="12" y="279"/>
                    <a:pt x="7" y="281"/>
                    <a:pt x="0" y="281"/>
                  </a:cubicBezTo>
                  <a:cubicBezTo>
                    <a:pt x="5" y="279"/>
                    <a:pt x="9" y="274"/>
                    <a:pt x="11" y="268"/>
                  </a:cubicBezTo>
                  <a:cubicBezTo>
                    <a:pt x="13" y="261"/>
                    <a:pt x="15" y="252"/>
                    <a:pt x="15" y="240"/>
                  </a:cubicBezTo>
                  <a:cubicBezTo>
                    <a:pt x="15" y="186"/>
                    <a:pt x="15" y="186"/>
                    <a:pt x="15" y="186"/>
                  </a:cubicBezTo>
                  <a:cubicBezTo>
                    <a:pt x="15" y="172"/>
                    <a:pt x="15" y="162"/>
                    <a:pt x="17" y="155"/>
                  </a:cubicBezTo>
                  <a:cubicBezTo>
                    <a:pt x="19" y="148"/>
                    <a:pt x="23" y="144"/>
                    <a:pt x="29" y="141"/>
                  </a:cubicBezTo>
                  <a:cubicBezTo>
                    <a:pt x="23" y="138"/>
                    <a:pt x="19" y="133"/>
                    <a:pt x="17" y="127"/>
                  </a:cubicBezTo>
                  <a:cubicBezTo>
                    <a:pt x="15" y="121"/>
                    <a:pt x="15" y="111"/>
                    <a:pt x="15" y="98"/>
                  </a:cubicBezTo>
                  <a:lnTo>
                    <a:pt x="15" y="4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/>
        </p:nvSpPr>
        <p:spPr>
          <a:xfrm>
            <a:off x="212090" y="225425"/>
            <a:ext cx="10968990" cy="705485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>
                <a:solidFill>
                  <a:schemeClr val="bg1"/>
                </a:solidFill>
              </a:rPr>
              <a:t>重点二 百家争鸣的意义（必背）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1587500"/>
            <a:ext cx="1219200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36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中国历史上第一次思想解放运动</a:t>
            </a:r>
            <a:endParaRPr lang="zh-CN" altLang="en-US" sz="3600" b="1">
              <a:solidFill>
                <a:srgbClr val="FF0000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36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为新兴地主阶级登上历史舞台奠定思想理论基础</a:t>
            </a:r>
            <a:endParaRPr lang="zh-CN" altLang="en-US" sz="3600" b="1">
              <a:solidFill>
                <a:srgbClr val="FF0000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36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是后世中华思想文化的源头活水</a:t>
            </a:r>
            <a:endParaRPr lang="zh-CN" altLang="en-US" sz="3600" b="1">
              <a:solidFill>
                <a:srgbClr val="FF0000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36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奠定了中国传统文化的基础</a:t>
            </a:r>
            <a:endParaRPr lang="zh-CN" altLang="en-US" sz="3600" b="1">
              <a:solidFill>
                <a:srgbClr val="FF0000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/>
        </p:nvSpPr>
        <p:spPr>
          <a:xfrm>
            <a:off x="212090" y="225425"/>
            <a:ext cx="10968990" cy="705485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>
                <a:solidFill>
                  <a:schemeClr val="bg1"/>
                </a:solidFill>
              </a:rPr>
              <a:t>总结：春秋战国时期 时代背景（必背）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1167130"/>
            <a:ext cx="1219200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32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大动荡、大变革、大发展；由奴隶社会向封建社会过渡</a:t>
            </a:r>
            <a:endParaRPr lang="zh-CN" altLang="en-US" sz="3200" b="1">
              <a:solidFill>
                <a:srgbClr val="FF0000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endParaRPr lang="zh-CN" altLang="en-US" sz="3200" b="1">
              <a:solidFill>
                <a:srgbClr val="FF0000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32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政治上，王室衰微，诸侯争霸，礼崩乐坏，分封制瓦解，变法运动</a:t>
            </a:r>
            <a:endParaRPr lang="zh-CN" altLang="en-US" sz="3200" b="1">
              <a:solidFill>
                <a:srgbClr val="FF0000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32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经济上，铁农具产生，牛耕推广，生产力发展，私有制产生，</a:t>
            </a:r>
            <a:endParaRPr lang="zh-CN" altLang="en-US" sz="3200" b="1">
              <a:solidFill>
                <a:srgbClr val="FF0000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32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                封建经济</a:t>
            </a:r>
            <a:r>
              <a:rPr lang="en-US" altLang="zh-CN" sz="32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(</a:t>
            </a:r>
            <a:r>
              <a:rPr lang="zh-CN" altLang="en-US" sz="32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小农经济</a:t>
            </a:r>
            <a:r>
              <a:rPr lang="en-US" altLang="zh-CN" sz="32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)</a:t>
            </a:r>
            <a:r>
              <a:rPr lang="zh-CN" altLang="en-US" sz="32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发展，井田制瓦解</a:t>
            </a:r>
            <a:endParaRPr lang="zh-CN" altLang="en-US" sz="3200" b="1">
              <a:solidFill>
                <a:srgbClr val="FF0000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32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文化上，华夏认同，</a:t>
            </a:r>
            <a:r>
              <a:rPr lang="zh-CN" altLang="en-US" sz="32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百家争鸣，</a:t>
            </a:r>
            <a:r>
              <a:rPr lang="zh-CN" altLang="en-US" sz="3200" b="1">
                <a:solidFill>
                  <a:srgbClr val="FF0000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学在民间，士阶层崛起</a:t>
            </a:r>
            <a:endParaRPr lang="zh-CN" altLang="en-US" sz="3200" b="1">
              <a:solidFill>
                <a:srgbClr val="FF0000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100" y="1052195"/>
            <a:ext cx="4164965" cy="217106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7530" y="3223260"/>
            <a:ext cx="38887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秦楚纹饰共体玉璜</a:t>
            </a:r>
            <a:endParaRPr lang="zh-CN" altLang="en-US" sz="3200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2395" y="1052195"/>
            <a:ext cx="5362575" cy="51720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199630" y="6224270"/>
            <a:ext cx="38887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秦地出土楚式铜敦</a:t>
            </a:r>
            <a:endParaRPr lang="zh-CN" altLang="en-US" sz="3200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3806825"/>
            <a:ext cx="4164965" cy="19824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35915" y="5918835"/>
            <a:ext cx="547433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虎鸷互搏銎内戈（晋、草原）</a:t>
            </a:r>
            <a:endParaRPr lang="zh-CN" altLang="en-US" sz="3200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9" name="标题 1"/>
          <p:cNvSpPr>
            <a:spLocks noGrp="1"/>
          </p:cNvSpPr>
          <p:nvPr/>
        </p:nvSpPr>
        <p:spPr>
          <a:xfrm>
            <a:off x="212090" y="225425"/>
            <a:ext cx="10968990" cy="705485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从春秋华夷之争到战国华夏认同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6220" y="286385"/>
            <a:ext cx="3938270" cy="588010"/>
            <a:chOff x="428" y="507"/>
            <a:chExt cx="6202" cy="926"/>
          </a:xfrm>
        </p:grpSpPr>
        <p:sp>
          <p:nvSpPr>
            <p:cNvPr id="54" name="文本框 53"/>
            <p:cNvSpPr txBox="1"/>
            <p:nvPr/>
          </p:nvSpPr>
          <p:spPr>
            <a:xfrm>
              <a:off x="1293" y="543"/>
              <a:ext cx="5337" cy="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kumimoji="1" lang="zh-CN" altLang="en-US" sz="2800" b="1" dirty="0" smtClean="0">
                  <a:solidFill>
                    <a:srgbClr val="C00000"/>
                  </a:solidFill>
                  <a:uFillTx/>
                  <a:latin typeface="方正苏新诗柳楷_GBK" panose="02010600010101010101" charset="-122"/>
                  <a:ea typeface="方正苏新诗柳楷_GBK" panose="02010600010101010101" charset="-122"/>
                  <a:cs typeface="华文行楷" panose="02010800040101010101" charset="-122"/>
                </a:rPr>
                <a:t>列国纷争与华夏认同</a:t>
              </a:r>
              <a:endParaRPr kumimoji="1" lang="zh-CN" altLang="en-US" sz="2800" b="1" dirty="0" smtClean="0">
                <a:solidFill>
                  <a:srgbClr val="C00000"/>
                </a:solidFill>
                <a:uFillTx/>
                <a:latin typeface="方正苏新诗柳楷_GBK" panose="02010600010101010101" charset="-122"/>
                <a:ea typeface="方正苏新诗柳楷_GBK" panose="02010600010101010101" charset="-122"/>
                <a:cs typeface="华文行楷" panose="02010800040101010101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" y="507"/>
              <a:ext cx="907" cy="907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236220" y="929005"/>
            <a:ext cx="311467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华夏</a:t>
            </a:r>
            <a:r>
              <a:rPr lang="zh-CN" sz="24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认同</a:t>
            </a:r>
            <a:endParaRPr lang="zh-CN" sz="2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20798" y="1493520"/>
            <a:ext cx="3154264" cy="3059913"/>
            <a:chOff x="1066" y="3388"/>
            <a:chExt cx="5581" cy="5845"/>
          </a:xfrm>
        </p:grpSpPr>
        <p:sp>
          <p:nvSpPr>
            <p:cNvPr id="5" name="同心圆 4"/>
            <p:cNvSpPr/>
            <p:nvPr/>
          </p:nvSpPr>
          <p:spPr>
            <a:xfrm>
              <a:off x="1162" y="3388"/>
              <a:ext cx="5414" cy="5845"/>
            </a:xfrm>
            <a:prstGeom prst="donu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971" y="5869"/>
              <a:ext cx="1798" cy="1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zh-CN" sz="2800" b="1">
                  <a:solidFill>
                    <a:schemeClr val="tx1"/>
                  </a:solidFill>
                  <a:effectLst/>
                  <a:latin typeface="+mn-ea"/>
                  <a:cs typeface="黑体" panose="02010609060101010101" charset="-122"/>
                </a:rPr>
                <a:t>中原</a:t>
              </a:r>
              <a:endParaRPr lang="zh-CN" altLang="en-US" sz="2800" b="1">
                <a:solidFill>
                  <a:schemeClr val="tx1"/>
                </a:solidFill>
                <a:effectLst/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95" y="8080"/>
              <a:ext cx="1549" cy="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zh-CN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  <a:cs typeface="黑体" panose="02010609060101010101" charset="-122"/>
                </a:rPr>
                <a:t>南蛮</a:t>
              </a:r>
              <a:endParaRPr lang="zh-CN" altLang="en-US"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3095" y="3728"/>
              <a:ext cx="1549" cy="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zh-CN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  <a:cs typeface="黑体" panose="02010609060101010101" charset="-122"/>
                </a:rPr>
                <a:t>北狄</a:t>
              </a:r>
              <a:endParaRPr lang="zh-CN" altLang="en-US"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66" y="5869"/>
              <a:ext cx="1549" cy="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zh-CN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  <a:cs typeface="黑体" panose="02010609060101010101" charset="-122"/>
                </a:rPr>
                <a:t>西戎</a:t>
              </a:r>
              <a:endParaRPr lang="zh-CN" altLang="en-US"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098" y="5870"/>
              <a:ext cx="1549" cy="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zh-CN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  <a:cs typeface="黑体" panose="02010609060101010101" charset="-122"/>
                </a:rPr>
                <a:t>东夷</a:t>
              </a:r>
              <a:endParaRPr lang="zh-CN" altLang="en-US"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cs typeface="黑体" panose="02010609060101010101" charset="-122"/>
              </a:endParaRPr>
            </a:p>
          </p:txBody>
        </p:sp>
      </p:grpSp>
      <p:sp>
        <p:nvSpPr>
          <p:cNvPr id="50" name="线形标注 2 49"/>
          <p:cNvSpPr/>
          <p:nvPr/>
        </p:nvSpPr>
        <p:spPr>
          <a:xfrm>
            <a:off x="4412615" y="1232535"/>
            <a:ext cx="3408680" cy="1337945"/>
          </a:xfrm>
          <a:prstGeom prst="borderCallout2">
            <a:avLst>
              <a:gd name="adj1" fmla="val 18747"/>
              <a:gd name="adj2" fmla="val 447"/>
              <a:gd name="adj3" fmla="val 19458"/>
              <a:gd name="adj4" fmla="val -6464"/>
              <a:gd name="adj5" fmla="val 120692"/>
              <a:gd name="adj6" fmla="val -51471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春秋中原各国因社会发展较比邻的戎狄蛮夷先进而自称</a:t>
            </a:r>
            <a:r>
              <a:rPr lang="en-US" altLang="zh-CN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“</a:t>
            </a:r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华夏</a:t>
            </a:r>
            <a:r>
              <a:rPr lang="en-US" altLang="zh-CN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”</a:t>
            </a:r>
            <a:endParaRPr lang="en-US" altLang="zh-CN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8076565" y="1492250"/>
            <a:ext cx="3060000" cy="3060000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华夏认同</a:t>
            </a:r>
            <a:endParaRPr lang="zh-CN" altLang="en-US" sz="2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zh-CN" altLang="en-US" sz="2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民族大融合</a:t>
            </a:r>
            <a:endParaRPr lang="zh-CN" altLang="en-US" sz="2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2" name="线形标注 2 51"/>
          <p:cNvSpPr/>
          <p:nvPr/>
        </p:nvSpPr>
        <p:spPr>
          <a:xfrm flipH="1">
            <a:off x="4412615" y="3568065"/>
            <a:ext cx="3408680" cy="1337945"/>
          </a:xfrm>
          <a:prstGeom prst="borderCallout2">
            <a:avLst>
              <a:gd name="adj1" fmla="val 82107"/>
              <a:gd name="adj2" fmla="val 149"/>
              <a:gd name="adj3" fmla="val 82676"/>
              <a:gd name="adj4" fmla="val -5841"/>
              <a:gd name="adj5" fmla="val 10536"/>
              <a:gd name="adj6" fmla="val -46106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在频繁交往和密切联系中，战国之后，戎狄蛮夷逐渐融入华夏族</a:t>
            </a:r>
            <a:endParaRPr lang="zh-CN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55" name="右箭头 54"/>
          <p:cNvSpPr/>
          <p:nvPr/>
        </p:nvSpPr>
        <p:spPr>
          <a:xfrm>
            <a:off x="5438775" y="2722245"/>
            <a:ext cx="1356995" cy="668655"/>
          </a:xfrm>
          <a:prstGeom prst="rightArrow">
            <a:avLst>
              <a:gd name="adj1" fmla="val 50000"/>
              <a:gd name="adj2" fmla="val 86419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61620" y="4965065"/>
            <a:ext cx="11710670" cy="1807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15000"/>
              </a:lnSpc>
            </a:pPr>
            <a:r>
              <a:rPr lang="en-US" altLang="zh-CN" sz="25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</a:t>
            </a:r>
            <a:r>
              <a:rPr lang="zh-CN" sz="2400"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春秋时期四夷与华夏的区别主要在文化方面，他们的服饰、语言、经济生活、风俗习惯都与华夏明显不同。</a:t>
            </a:r>
            <a:r>
              <a:rPr lang="en-US" altLang="zh-CN" sz="2400"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……</a:t>
            </a:r>
            <a:r>
              <a:rPr lang="zh-CN" altLang="en-US" sz="2400"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通过春秋时期的华夷之争，华夏族吸收了大量新鲜血液，成为更加稳定和分布更广泛的族群，最终到秦以后形成了统一而有持久生命力的汉民族。                                            </a:t>
            </a:r>
            <a:r>
              <a:rPr lang="en-US" altLang="zh-CN" sz="2400">
                <a:effectLst/>
                <a:latin typeface="+mn-ea"/>
                <a:cs typeface="+mn-ea"/>
              </a:rPr>
              <a:t>——</a:t>
            </a:r>
            <a:r>
              <a:rPr lang="zh-CN" altLang="en-US" sz="2400">
                <a:effectLst/>
                <a:latin typeface="+mn-ea"/>
                <a:cs typeface="+mn-ea"/>
              </a:rPr>
              <a:t>张帆《中国古代简史》</a:t>
            </a:r>
            <a:endParaRPr lang="zh-CN" altLang="en-US" sz="2400">
              <a:effectLst/>
              <a:latin typeface="+mn-ea"/>
              <a:cs typeface="+mn-ea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animBg="1"/>
      <p:bldP spid="53" grpId="0" bldLvl="0" animBg="1"/>
      <p:bldP spid="53" grpId="1" animBg="1"/>
      <p:bldP spid="52" grpId="0" bldLvl="0" animBg="1"/>
      <p:bldP spid="52" grpId="1" animBg="1"/>
      <p:bldP spid="55" grpId="0" bldLvl="0" animBg="1"/>
      <p:bldP spid="55" grpId="1" animBg="1"/>
      <p:bldP spid="12" grpId="0"/>
      <p:bldP spid="1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22580" y="66040"/>
            <a:ext cx="4606925" cy="93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4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二、变法运动</a:t>
            </a:r>
            <a:endParaRPr lang="zh-CN" sz="4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36220" y="1482090"/>
            <a:ext cx="1018159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战国时期的主要变法</a:t>
            </a:r>
            <a:endParaRPr lang="zh-CN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b="6185"/>
          <a:stretch>
            <a:fillRect/>
          </a:stretch>
        </p:blipFill>
        <p:spPr>
          <a:xfrm>
            <a:off x="3596640" y="2035175"/>
            <a:ext cx="4679566" cy="4165200"/>
          </a:xfrm>
          <a:prstGeom prst="rect">
            <a:avLst/>
          </a:prstGeom>
        </p:spPr>
      </p:pic>
      <p:sp>
        <p:nvSpPr>
          <p:cNvPr id="6" name="线形标注 2(带强调线) 5"/>
          <p:cNvSpPr/>
          <p:nvPr/>
        </p:nvSpPr>
        <p:spPr>
          <a:xfrm>
            <a:off x="8833485" y="3107690"/>
            <a:ext cx="2058035" cy="541655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2520"/>
              <a:gd name="adj6" fmla="val -9321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邹忌改革</a:t>
            </a:r>
            <a:endParaRPr lang="zh-CN" altLang="en-US" sz="240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线形标注 2(带强调线) 7"/>
          <p:cNvSpPr/>
          <p:nvPr/>
        </p:nvSpPr>
        <p:spPr>
          <a:xfrm>
            <a:off x="8833485" y="3940175"/>
            <a:ext cx="2058035" cy="541655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99179"/>
              <a:gd name="adj6" fmla="val -1305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李悝变法</a:t>
            </a:r>
            <a:endParaRPr lang="zh-CN" altLang="en-US" sz="240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9" name="线形标注 2(带强调线) 8"/>
          <p:cNvSpPr/>
          <p:nvPr/>
        </p:nvSpPr>
        <p:spPr>
          <a:xfrm>
            <a:off x="8833485" y="5205095"/>
            <a:ext cx="2058035" cy="541655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00937"/>
              <a:gd name="adj6" fmla="val -136624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申不害变法</a:t>
            </a:r>
            <a:endParaRPr lang="zh-CN" altLang="en-US" sz="240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线形标注 2(带强调线) 26"/>
          <p:cNvSpPr/>
          <p:nvPr/>
        </p:nvSpPr>
        <p:spPr>
          <a:xfrm flipH="1">
            <a:off x="1088390" y="3474085"/>
            <a:ext cx="2057400" cy="541655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04220"/>
              <a:gd name="adj6" fmla="val -91882"/>
            </a:avLst>
          </a:prstGeom>
          <a:solidFill>
            <a:srgbClr val="FFC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hlinkClick r:id="rId2" action="ppaction://hlinksldjump"/>
              </a:rPr>
              <a:t>商鞅变法</a:t>
            </a:r>
            <a:endParaRPr lang="zh-CN" altLang="en-US" sz="240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hlinkClick r:id="rId2" action="ppaction://hlinksldjump"/>
            </a:endParaRPr>
          </a:p>
        </p:txBody>
      </p:sp>
      <p:sp>
        <p:nvSpPr>
          <p:cNvPr id="28" name="线形标注 2(带强调线) 27"/>
          <p:cNvSpPr/>
          <p:nvPr/>
        </p:nvSpPr>
        <p:spPr>
          <a:xfrm flipH="1">
            <a:off x="1088390" y="4663440"/>
            <a:ext cx="2057400" cy="541655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4126"/>
              <a:gd name="adj6" fmla="val -124814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吴起变法</a:t>
            </a:r>
            <a:endParaRPr lang="zh-CN" altLang="en-US" sz="240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996440" y="6130290"/>
            <a:ext cx="8199120" cy="645160"/>
            <a:chOff x="11729" y="8742"/>
            <a:chExt cx="12912" cy="1016"/>
          </a:xfrm>
        </p:grpSpPr>
        <p:sp>
          <p:nvSpPr>
            <p:cNvPr id="11" name="文本框 10"/>
            <p:cNvSpPr txBox="1"/>
            <p:nvPr/>
          </p:nvSpPr>
          <p:spPr>
            <a:xfrm>
              <a:off x="11729" y="8742"/>
              <a:ext cx="1291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    </a:t>
              </a:r>
              <a:r>
                <a:rPr lang="zh-CN" altLang="en-US" sz="2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战国时期各国纷纷变法的原因是什么？目的是什么？</a:t>
              </a:r>
              <a:endParaRPr lang="zh-CN" altLang="en-US" sz="2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  <p:pic>
          <p:nvPicPr>
            <p:cNvPr id="14" name="图片 13" descr="19966149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820" y="8836"/>
              <a:ext cx="896" cy="896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6" grpId="1" animBg="1"/>
      <p:bldP spid="8" grpId="0" bldLvl="0" animBg="1"/>
      <p:bldP spid="8" grpId="1" animBg="1"/>
      <p:bldP spid="9" grpId="0" bldLvl="0" animBg="1"/>
      <p:bldP spid="9" grpId="1" animBg="1"/>
      <p:bldP spid="27" grpId="0" bldLvl="0" animBg="1"/>
      <p:bldP spid="27" grpId="1" animBg="1"/>
      <p:bldP spid="28" grpId="0" bldLvl="0" animBg="1"/>
      <p:bldP spid="28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958" y="1070927"/>
            <a:ext cx="7412990" cy="4942205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212090" y="225425"/>
            <a:ext cx="10968990" cy="705485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 smtClean="0">
                <a:solidFill>
                  <a:schemeClr val="bg1"/>
                </a:solidFill>
              </a:rPr>
              <a:t>背景：</a:t>
            </a:r>
            <a:r>
              <a:rPr lang="en-US" altLang="zh-CN" dirty="0" smtClean="0">
                <a:solidFill>
                  <a:schemeClr val="bg1"/>
                </a:solidFill>
              </a:rPr>
              <a:t>1.</a:t>
            </a:r>
            <a:r>
              <a:rPr lang="zh-CN" altLang="en-US" dirty="0" smtClean="0">
                <a:solidFill>
                  <a:schemeClr val="bg1"/>
                </a:solidFill>
              </a:rPr>
              <a:t>春秋战国</a:t>
            </a:r>
            <a:r>
              <a:rPr lang="zh-CN" altLang="en-US" dirty="0">
                <a:solidFill>
                  <a:schemeClr val="bg1"/>
                </a:solidFill>
              </a:rPr>
              <a:t>经济发展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0710" y="6274435"/>
            <a:ext cx="1159129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春秋晚期牺尊 出土于山西浑源李峪村           铁斧范 </a:t>
            </a:r>
            <a:r>
              <a:rPr lang="en-US" altLang="zh-CN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(</a:t>
            </a:r>
            <a:r>
              <a:rPr lang="zh-CN" altLang="en-US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上</a:t>
            </a:r>
            <a:r>
              <a:rPr lang="en-US" altLang="zh-CN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) </a:t>
            </a:r>
            <a:r>
              <a:rPr lang="zh-CN" altLang="en-US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 铁锸</a:t>
            </a:r>
            <a:r>
              <a:rPr lang="en-US" altLang="zh-CN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(</a:t>
            </a:r>
            <a:r>
              <a:rPr lang="zh-CN" altLang="en-US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下</a:t>
            </a:r>
            <a:r>
              <a:rPr lang="en-US" altLang="zh-CN" sz="32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)</a:t>
            </a:r>
            <a:endParaRPr lang="en-US" altLang="zh-CN" sz="3200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5080" y="1121410"/>
            <a:ext cx="4566285" cy="25812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9735" y="3663315"/>
            <a:ext cx="4151630" cy="261112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20085" y="914400"/>
            <a:ext cx="4953000" cy="59436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54365" y="2444584"/>
            <a:ext cx="78105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800" dirty="0" smtClean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①</a:t>
            </a:r>
            <a:r>
              <a:rPr lang="en-US" altLang="zh-CN" sz="4800" dirty="0" err="1" smtClean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冶铁技术出</a:t>
            </a:r>
            <a:endParaRPr lang="en-US" altLang="zh-CN" sz="4800" dirty="0" smtClean="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800" dirty="0" smtClean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现，</a:t>
            </a:r>
            <a:r>
              <a:rPr lang="zh-CN" altLang="en-US" sz="4800" dirty="0" smtClean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牛耕和</a:t>
            </a:r>
            <a:r>
              <a:rPr lang="en-US" altLang="zh-CN" sz="4800" dirty="0" smtClean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铁</a:t>
            </a:r>
            <a:endParaRPr lang="en-US" altLang="zh-CN" sz="4800" dirty="0" smtClean="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800" dirty="0" err="1" smtClean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制农具</a:t>
            </a:r>
            <a:r>
              <a:rPr lang="zh-CN" altLang="en-US" sz="4800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开始</a:t>
            </a:r>
            <a:r>
              <a:rPr lang="en-US" altLang="zh-CN" sz="4800" dirty="0" smtClean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使</a:t>
            </a:r>
            <a:endParaRPr lang="en-US" altLang="zh-CN" sz="4800" dirty="0" smtClean="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800" dirty="0" smtClean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用</a:t>
            </a:r>
            <a:endParaRPr lang="en-US" altLang="zh-CN" sz="4800" dirty="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290060" y="3244850"/>
            <a:ext cx="3611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二、春秋战国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经济发展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和变法运动</a:t>
            </a:r>
            <a:endParaRPr lang="zh-CN" altLang="en-US"/>
          </a:p>
        </p:txBody>
      </p:sp>
      <p:sp>
        <p:nvSpPr>
          <p:cNvPr id="3" name="标题 1"/>
          <p:cNvSpPr>
            <a:spLocks noGrp="1"/>
          </p:cNvSpPr>
          <p:nvPr/>
        </p:nvSpPr>
        <p:spPr>
          <a:xfrm>
            <a:off x="212090" y="225425"/>
            <a:ext cx="10968990" cy="705485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 smtClean="0">
                <a:solidFill>
                  <a:schemeClr val="bg1"/>
                </a:solidFill>
              </a:rPr>
              <a:t>背景：</a:t>
            </a:r>
            <a:r>
              <a:rPr lang="en-US" altLang="zh-CN" dirty="0" smtClean="0">
                <a:solidFill>
                  <a:schemeClr val="bg1"/>
                </a:solidFill>
              </a:rPr>
              <a:t>1.</a:t>
            </a:r>
            <a:r>
              <a:rPr lang="zh-CN" altLang="en-US" dirty="0" smtClean="0">
                <a:solidFill>
                  <a:schemeClr val="bg1"/>
                </a:solidFill>
              </a:rPr>
              <a:t>春秋战国</a:t>
            </a:r>
            <a:r>
              <a:rPr lang="zh-CN" altLang="en-US" dirty="0">
                <a:solidFill>
                  <a:schemeClr val="bg1"/>
                </a:solidFill>
              </a:rPr>
              <a:t>经济发展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352790" y="1061085"/>
            <a:ext cx="7613650" cy="937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4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(1)</a:t>
            </a:r>
            <a:r>
              <a:rPr lang="en-US" altLang="zh-CN" sz="44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农业</a:t>
            </a:r>
            <a:r>
              <a:rPr lang="en-US" altLang="zh-CN" sz="44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</a:t>
            </a:r>
            <a:endParaRPr lang="en-US" altLang="zh-CN" sz="4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538480" y="403225"/>
            <a:ext cx="7613650" cy="93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4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(1)</a:t>
            </a:r>
            <a:r>
              <a:rPr lang="en-US" altLang="zh-CN" sz="44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农业</a:t>
            </a:r>
            <a:r>
              <a:rPr lang="en-US" altLang="zh-CN" sz="44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</a:t>
            </a:r>
            <a:endParaRPr lang="en-US" altLang="zh-CN" sz="4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6220" y="1955165"/>
            <a:ext cx="11746230" cy="363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25000"/>
              </a:lnSpc>
            </a:pPr>
            <a:r>
              <a:rPr lang="en-US" altLang="zh-CN" sz="25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</a:t>
            </a:r>
            <a:r>
              <a:rPr lang="zh-CN" altLang="en-US" sz="25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②</a:t>
            </a:r>
            <a:r>
              <a:rPr lang="zh-CN" sz="4000" b="1" dirty="0" smtClean="0"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随着铁</a:t>
            </a:r>
            <a:r>
              <a:rPr lang="zh-CN" sz="4000" b="1" dirty="0"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农具的出现，农业生产由集体耕作的生产方式向个体生产方式转变。铁农具的广泛应用，促使春秋战国时期土地所有权发生变化，</a:t>
            </a:r>
            <a:r>
              <a:rPr lang="zh-CN" sz="4000" b="1" dirty="0">
                <a:solidFill>
                  <a:srgbClr val="FF0000"/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井田制遭到破坏，出现了土地私有制。</a:t>
            </a:r>
            <a:endParaRPr lang="zh-CN" altLang="en-US" sz="4000" b="1" dirty="0">
              <a:solidFill>
                <a:srgbClr val="FF0000"/>
              </a:solidFill>
              <a:effectLst/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r" fontAlgn="auto">
              <a:lnSpc>
                <a:spcPct val="125000"/>
              </a:lnSpc>
            </a:pPr>
            <a:r>
              <a:rPr lang="en-US" altLang="zh-CN" sz="2400" dirty="0">
                <a:effectLst/>
                <a:latin typeface="+mn-ea"/>
                <a:cs typeface="+mn-ea"/>
              </a:rPr>
              <a:t>——</a:t>
            </a:r>
            <a:r>
              <a:rPr lang="zh-CN" altLang="en-US" sz="2400" dirty="0">
                <a:effectLst/>
                <a:latin typeface="+mn-ea"/>
                <a:cs typeface="+mn-ea"/>
              </a:rPr>
              <a:t>摘编自洪煜《战国秦汉时期的小农经济》</a:t>
            </a:r>
            <a:endParaRPr lang="zh-CN" altLang="en-US" sz="2400" dirty="0">
              <a:effectLst/>
              <a:latin typeface="+mn-ea"/>
              <a:cs typeface="+mn-ea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  <p:bldLst>
      <p:bldP spid="12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4448</Words>
  <Application>WPS 演示</Application>
  <PresentationFormat>宽屏</PresentationFormat>
  <Paragraphs>420</Paragraphs>
  <Slides>37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61" baseType="lpstr">
      <vt:lpstr>Arial</vt:lpstr>
      <vt:lpstr>宋体</vt:lpstr>
      <vt:lpstr>Wingdings</vt:lpstr>
      <vt:lpstr>微软雅黑</vt:lpstr>
      <vt:lpstr>Wingdings</vt:lpstr>
      <vt:lpstr>方正苏新诗柳楷_GBK</vt:lpstr>
      <vt:lpstr>华文行楷</vt:lpstr>
      <vt:lpstr>方正启体_GBK</vt:lpstr>
      <vt:lpstr>楷体</vt:lpstr>
      <vt:lpstr>黑体</vt:lpstr>
      <vt:lpstr>Times New Roman</vt:lpstr>
      <vt:lpstr>华文宋体</vt:lpstr>
      <vt:lpstr>Arial Unicode MS</vt:lpstr>
      <vt:lpstr>Calibri</vt:lpstr>
      <vt:lpstr>楷体_GB2312</vt:lpstr>
      <vt:lpstr>新宋体</vt:lpstr>
      <vt:lpstr>楷体_GB2312</vt:lpstr>
      <vt:lpstr>幼圆</vt:lpstr>
      <vt:lpstr>华文新魏</vt:lpstr>
      <vt:lpstr>隶书</vt:lpstr>
      <vt:lpstr>华文中宋</vt:lpstr>
      <vt:lpstr>Wingdings</vt:lpstr>
      <vt:lpstr>Comic Sans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儒家：荀子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86138</cp:lastModifiedBy>
  <cp:revision>169</cp:revision>
  <dcterms:created xsi:type="dcterms:W3CDTF">2019-06-19T02:08:00Z</dcterms:created>
  <dcterms:modified xsi:type="dcterms:W3CDTF">2020-09-08T14:39:58Z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